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5" r:id="rId7"/>
    <p:sldId id="260" r:id="rId8"/>
    <p:sldId id="266" r:id="rId9"/>
    <p:sldId id="264" r:id="rId10"/>
    <p:sldId id="267" r:id="rId11"/>
    <p:sldId id="262" r:id="rId1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16/03/2016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16/03/2016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A847CFC-816F-41D0-AAC0-9BF4FEBC753E}" type="datetimeFigureOut">
              <a:rPr lang="es-ES" smtClean="0"/>
              <a:t>16/03/2016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16/03/2016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16/03/2016</a:t>
            </a:fld>
            <a:endParaRPr lang="es-E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A847CFC-816F-41D0-AAC0-9BF4FEBC753E}" type="datetimeFigureOut">
              <a:rPr lang="es-ES" smtClean="0"/>
              <a:t>16/03/2016</a:t>
            </a:fld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A847CFC-816F-41D0-AAC0-9BF4FEBC753E}" type="datetimeFigureOut">
              <a:rPr lang="es-ES" smtClean="0"/>
              <a:t>16/03/2016</a:t>
            </a:fld>
            <a:endParaRPr lang="es-ES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ES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16/03/2016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16/03/2016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16/03/2016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A847CFC-816F-41D0-AAC0-9BF4FEBC753E}" type="datetimeFigureOut">
              <a:rPr lang="es-ES" smtClean="0"/>
              <a:t>16/03/2016</a:t>
            </a:fld>
            <a:endParaRPr lang="es-E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16/03/2016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75656" y="1916832"/>
            <a:ext cx="6477000" cy="1828800"/>
          </a:xfrm>
        </p:spPr>
        <p:txBody>
          <a:bodyPr anchor="ctr"/>
          <a:lstStyle/>
          <a:p>
            <a:pPr algn="ctr"/>
            <a:r>
              <a:rPr lang="en-US" dirty="0" err="1" smtClean="0"/>
              <a:t>Competencia</a:t>
            </a:r>
            <a:r>
              <a:rPr lang="en-US" dirty="0" smtClean="0"/>
              <a:t> perfecta</a:t>
            </a:r>
            <a:endParaRPr lang="en-U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Introduction </a:t>
            </a:r>
            <a:r>
              <a:rPr lang="en-US" dirty="0" smtClean="0"/>
              <a:t>a la </a:t>
            </a:r>
            <a:r>
              <a:rPr lang="en-US" dirty="0" err="1" smtClean="0"/>
              <a:t>Economía</a:t>
            </a:r>
            <a:r>
              <a:rPr lang="en-US" dirty="0" smtClean="0"/>
              <a:t>. </a:t>
            </a:r>
            <a:r>
              <a:rPr lang="en-US" dirty="0" smtClean="0"/>
              <a:t>UCM.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7584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Ejemplo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P=100</a:t>
            </a:r>
          </a:p>
          <a:p>
            <a:r>
              <a:rPr lang="en-US" dirty="0"/>
              <a:t>Q</a:t>
            </a:r>
            <a:r>
              <a:rPr lang="en-US" dirty="0" smtClean="0"/>
              <a:t>=10K</a:t>
            </a:r>
          </a:p>
          <a:p>
            <a:r>
              <a:rPr lang="en-US" dirty="0" err="1" smtClean="0"/>
              <a:t>Elasticidad</a:t>
            </a:r>
            <a:r>
              <a:rPr lang="en-US" dirty="0" smtClean="0"/>
              <a:t> de la </a:t>
            </a:r>
            <a:r>
              <a:rPr lang="en-US" dirty="0" err="1" smtClean="0"/>
              <a:t>demanda</a:t>
            </a:r>
            <a:r>
              <a:rPr lang="en-US" dirty="0" smtClean="0"/>
              <a:t>=+</a:t>
            </a:r>
            <a:r>
              <a:rPr lang="en-US" dirty="0" smtClean="0"/>
              <a:t>2</a:t>
            </a:r>
          </a:p>
          <a:p>
            <a:r>
              <a:rPr lang="en-US" dirty="0" smtClean="0"/>
              <a:t>q=30</a:t>
            </a:r>
          </a:p>
          <a:p>
            <a:r>
              <a:rPr lang="en-US" dirty="0" err="1" smtClean="0"/>
              <a:t>CMg</a:t>
            </a:r>
            <a:r>
              <a:rPr lang="en-US" dirty="0" smtClean="0"/>
              <a:t>=100</a:t>
            </a:r>
            <a:endParaRPr lang="en-US" dirty="0" smtClean="0"/>
          </a:p>
          <a:p>
            <a:r>
              <a:rPr lang="en-US" dirty="0" err="1" smtClean="0"/>
              <a:t>CMe</a:t>
            </a:r>
            <a:r>
              <a:rPr lang="en-US" dirty="0" smtClean="0"/>
              <a:t>=80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1) </a:t>
            </a:r>
            <a:r>
              <a:rPr lang="en-US" b="1" dirty="0" err="1" smtClean="0"/>
              <a:t>Muestra</a:t>
            </a:r>
            <a:r>
              <a:rPr lang="en-US" b="1" dirty="0" smtClean="0"/>
              <a:t> la </a:t>
            </a:r>
            <a:r>
              <a:rPr lang="en-US" b="1" dirty="0" err="1" smtClean="0"/>
              <a:t>situación</a:t>
            </a:r>
            <a:r>
              <a:rPr lang="en-US" b="1" dirty="0" smtClean="0"/>
              <a:t> de </a:t>
            </a:r>
            <a:r>
              <a:rPr lang="en-US" b="1" dirty="0" err="1" smtClean="0"/>
              <a:t>este</a:t>
            </a:r>
            <a:r>
              <a:rPr lang="en-US" b="1" dirty="0" smtClean="0"/>
              <a:t> </a:t>
            </a:r>
            <a:r>
              <a:rPr lang="en-US" b="1" dirty="0" err="1" smtClean="0"/>
              <a:t>mercado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2)¿</a:t>
            </a:r>
            <a:r>
              <a:rPr lang="en-US" b="1" dirty="0" err="1" smtClean="0"/>
              <a:t>Qué</a:t>
            </a:r>
            <a:r>
              <a:rPr lang="en-US" b="1" dirty="0" smtClean="0"/>
              <a:t> </a:t>
            </a:r>
            <a:r>
              <a:rPr lang="en-US" b="1" dirty="0" err="1" smtClean="0"/>
              <a:t>ocurriría</a:t>
            </a:r>
            <a:r>
              <a:rPr lang="en-US" b="1" dirty="0" smtClean="0"/>
              <a:t> </a:t>
            </a:r>
            <a:r>
              <a:rPr lang="en-US" b="1" dirty="0" err="1" smtClean="0"/>
              <a:t>si</a:t>
            </a:r>
            <a:r>
              <a:rPr lang="en-US" b="1" dirty="0" smtClean="0"/>
              <a:t> la </a:t>
            </a:r>
            <a:r>
              <a:rPr lang="en-US" b="1" dirty="0" err="1" smtClean="0"/>
              <a:t>renta</a:t>
            </a:r>
            <a:r>
              <a:rPr lang="en-US" b="1" dirty="0" smtClean="0"/>
              <a:t> </a:t>
            </a:r>
            <a:r>
              <a:rPr lang="en-US" b="1" dirty="0" err="1" smtClean="0"/>
              <a:t>aumenta</a:t>
            </a:r>
            <a:r>
              <a:rPr lang="en-US" b="1" dirty="0" smtClean="0"/>
              <a:t> </a:t>
            </a:r>
            <a:r>
              <a:rPr lang="en-US" b="1" dirty="0" err="1" smtClean="0"/>
              <a:t>en</a:t>
            </a:r>
            <a:r>
              <a:rPr lang="en-US" b="1" dirty="0" smtClean="0"/>
              <a:t> un 10</a:t>
            </a:r>
            <a:r>
              <a:rPr lang="en-US" b="1" dirty="0" smtClean="0"/>
              <a:t>%?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5953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 </a:t>
            </a:r>
            <a:r>
              <a:rPr lang="en-US" dirty="0" err="1" smtClean="0"/>
              <a:t>competencia</a:t>
            </a:r>
            <a:r>
              <a:rPr lang="en-US" dirty="0" smtClean="0"/>
              <a:t> perfecta </a:t>
            </a:r>
            <a:r>
              <a:rPr lang="en-US" dirty="0" err="1" smtClean="0"/>
              <a:t>como</a:t>
            </a:r>
            <a:r>
              <a:rPr lang="en-US" dirty="0" smtClean="0"/>
              <a:t> un ideal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El </a:t>
            </a:r>
            <a:r>
              <a:rPr lang="en-US" dirty="0" err="1" smtClean="0"/>
              <a:t>mercado</a:t>
            </a:r>
            <a:r>
              <a:rPr lang="en-US" dirty="0" smtClean="0"/>
              <a:t> de </a:t>
            </a:r>
            <a:r>
              <a:rPr lang="en-US" dirty="0" err="1" smtClean="0"/>
              <a:t>competencia</a:t>
            </a:r>
            <a:r>
              <a:rPr lang="en-US" dirty="0" smtClean="0"/>
              <a:t> perfecta da </a:t>
            </a:r>
            <a:r>
              <a:rPr lang="en-US" dirty="0" err="1" smtClean="0"/>
              <a:t>lugar</a:t>
            </a:r>
            <a:r>
              <a:rPr lang="en-US" dirty="0" smtClean="0"/>
              <a:t> a que se </a:t>
            </a:r>
            <a:r>
              <a:rPr lang="en-US" dirty="0" err="1" smtClean="0"/>
              <a:t>produzca</a:t>
            </a:r>
            <a:r>
              <a:rPr lang="en-US" dirty="0" smtClean="0"/>
              <a:t> la </a:t>
            </a:r>
            <a:r>
              <a:rPr lang="en-US" dirty="0" err="1" smtClean="0"/>
              <a:t>cantidad</a:t>
            </a:r>
            <a:r>
              <a:rPr lang="en-US" dirty="0" smtClean="0"/>
              <a:t> </a:t>
            </a:r>
            <a:r>
              <a:rPr lang="en-US" dirty="0" err="1" smtClean="0"/>
              <a:t>óptima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empresa</a:t>
            </a:r>
            <a:r>
              <a:rPr lang="en-US" dirty="0" smtClean="0"/>
              <a:t> produce al </a:t>
            </a:r>
            <a:r>
              <a:rPr lang="en-US" dirty="0" err="1" smtClean="0"/>
              <a:t>mínimo</a:t>
            </a:r>
            <a:r>
              <a:rPr lang="en-US" dirty="0" smtClean="0"/>
              <a:t> </a:t>
            </a:r>
            <a:r>
              <a:rPr lang="en-US" dirty="0" err="1" smtClean="0"/>
              <a:t>coste</a:t>
            </a:r>
            <a:r>
              <a:rPr lang="en-US" dirty="0" smtClean="0"/>
              <a:t> </a:t>
            </a:r>
            <a:r>
              <a:rPr lang="en-US" dirty="0" err="1" smtClean="0"/>
              <a:t>medio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Los </a:t>
            </a:r>
            <a:r>
              <a:rPr lang="en-US" dirty="0" err="1" smtClean="0"/>
              <a:t>consumidores</a:t>
            </a:r>
            <a:r>
              <a:rPr lang="en-US" dirty="0" smtClean="0"/>
              <a:t> pagan un </a:t>
            </a:r>
            <a:r>
              <a:rPr lang="en-US" dirty="0" err="1" smtClean="0"/>
              <a:t>precio</a:t>
            </a:r>
            <a:r>
              <a:rPr lang="en-US" dirty="0" smtClean="0"/>
              <a:t> que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igual</a:t>
            </a:r>
            <a:r>
              <a:rPr lang="en-US" dirty="0" smtClean="0"/>
              <a:t> al </a:t>
            </a:r>
            <a:r>
              <a:rPr lang="en-US" dirty="0" err="1" smtClean="0"/>
              <a:t>coste</a:t>
            </a:r>
            <a:r>
              <a:rPr lang="en-US" dirty="0" smtClean="0"/>
              <a:t> </a:t>
            </a:r>
            <a:r>
              <a:rPr lang="en-US" dirty="0" err="1" smtClean="0"/>
              <a:t>medio</a:t>
            </a:r>
            <a:r>
              <a:rPr lang="en-US" dirty="0" smtClean="0"/>
              <a:t> </a:t>
            </a:r>
            <a:r>
              <a:rPr lang="en-US" dirty="0" err="1" smtClean="0"/>
              <a:t>mínimo</a:t>
            </a:r>
            <a:r>
              <a:rPr lang="en-US" dirty="0" smtClean="0"/>
              <a:t>. </a:t>
            </a:r>
          </a:p>
          <a:p>
            <a:r>
              <a:rPr lang="en-US" dirty="0" smtClean="0"/>
              <a:t>Las </a:t>
            </a:r>
            <a:r>
              <a:rPr lang="en-US" dirty="0" err="1" smtClean="0"/>
              <a:t>ganancias</a:t>
            </a:r>
            <a:r>
              <a:rPr lang="en-US" dirty="0" smtClean="0"/>
              <a:t> para la </a:t>
            </a:r>
            <a:r>
              <a:rPr lang="en-US" dirty="0" err="1" smtClean="0"/>
              <a:t>sociedad</a:t>
            </a:r>
            <a:r>
              <a:rPr lang="en-US" dirty="0" smtClean="0"/>
              <a:t> </a:t>
            </a:r>
            <a:r>
              <a:rPr lang="en-US" dirty="0" err="1" smtClean="0"/>
              <a:t>derivadas</a:t>
            </a:r>
            <a:r>
              <a:rPr lang="en-US" dirty="0" smtClean="0"/>
              <a:t> de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mercado</a:t>
            </a:r>
            <a:r>
              <a:rPr lang="en-US" dirty="0" smtClean="0"/>
              <a:t> son las </a:t>
            </a:r>
            <a:r>
              <a:rPr lang="en-US" dirty="0" err="1" smtClean="0"/>
              <a:t>mayores</a:t>
            </a:r>
            <a:r>
              <a:rPr lang="en-US" dirty="0" smtClean="0"/>
              <a:t> </a:t>
            </a:r>
            <a:r>
              <a:rPr lang="en-US" dirty="0" err="1" smtClean="0"/>
              <a:t>posibles</a:t>
            </a:r>
            <a:r>
              <a:rPr lang="en-US" dirty="0" smtClean="0"/>
              <a:t> de entre </a:t>
            </a:r>
            <a:r>
              <a:rPr lang="en-US" dirty="0" err="1" smtClean="0"/>
              <a:t>todas</a:t>
            </a:r>
            <a:r>
              <a:rPr lang="en-US" dirty="0" smtClean="0"/>
              <a:t> las </a:t>
            </a:r>
            <a:r>
              <a:rPr lang="en-US" dirty="0" err="1" smtClean="0"/>
              <a:t>posibles</a:t>
            </a:r>
            <a:r>
              <a:rPr lang="en-US" dirty="0" smtClean="0"/>
              <a:t> </a:t>
            </a:r>
            <a:r>
              <a:rPr lang="en-US" dirty="0" err="1" smtClean="0"/>
              <a:t>estructuras</a:t>
            </a:r>
            <a:r>
              <a:rPr lang="en-US" dirty="0" smtClean="0"/>
              <a:t> de </a:t>
            </a:r>
            <a:r>
              <a:rPr lang="en-US" dirty="0" err="1" smtClean="0"/>
              <a:t>mercado</a:t>
            </a:r>
            <a:r>
              <a:rPr lang="en-US" dirty="0" smtClean="0"/>
              <a:t> (</a:t>
            </a:r>
            <a:r>
              <a:rPr lang="en-US" dirty="0" err="1" smtClean="0"/>
              <a:t>esto</a:t>
            </a:r>
            <a:r>
              <a:rPr lang="en-US" dirty="0" smtClean="0"/>
              <a:t> lo </a:t>
            </a:r>
            <a:r>
              <a:rPr lang="en-US" dirty="0" err="1" smtClean="0"/>
              <a:t>explicaremos</a:t>
            </a:r>
            <a:r>
              <a:rPr lang="en-US" dirty="0" smtClean="0"/>
              <a:t> con </a:t>
            </a:r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 smtClean="0"/>
              <a:t>detalle</a:t>
            </a:r>
            <a:r>
              <a:rPr lang="en-US" dirty="0" smtClean="0"/>
              <a:t> </a:t>
            </a:r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 smtClean="0"/>
              <a:t>adelante</a:t>
            </a:r>
            <a:r>
              <a:rPr lang="en-US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755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En</a:t>
            </a:r>
            <a:r>
              <a:rPr lang="en-US" dirty="0" smtClean="0"/>
              <a:t> la </a:t>
            </a:r>
            <a:r>
              <a:rPr lang="en-US" dirty="0" err="1" smtClean="0"/>
              <a:t>clase</a:t>
            </a:r>
            <a:r>
              <a:rPr lang="en-US" dirty="0" smtClean="0"/>
              <a:t> anterior…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Aprendimos</a:t>
            </a:r>
            <a:r>
              <a:rPr lang="en-US" dirty="0" smtClean="0"/>
              <a:t> a </a:t>
            </a:r>
            <a:r>
              <a:rPr lang="en-US" dirty="0" err="1" smtClean="0"/>
              <a:t>representar</a:t>
            </a:r>
            <a:r>
              <a:rPr lang="en-US" dirty="0" smtClean="0"/>
              <a:t> </a:t>
            </a:r>
            <a:r>
              <a:rPr lang="en-US" dirty="0" err="1" smtClean="0"/>
              <a:t>gráficamente</a:t>
            </a:r>
            <a:r>
              <a:rPr lang="en-US" dirty="0" smtClean="0"/>
              <a:t> las </a:t>
            </a:r>
            <a:r>
              <a:rPr lang="en-US" dirty="0" err="1" smtClean="0"/>
              <a:t>curvas</a:t>
            </a:r>
            <a:r>
              <a:rPr lang="en-US" dirty="0" smtClean="0"/>
              <a:t> de </a:t>
            </a:r>
            <a:r>
              <a:rPr lang="en-US" dirty="0" err="1" smtClean="0"/>
              <a:t>costes</a:t>
            </a:r>
            <a:r>
              <a:rPr lang="en-US" dirty="0" smtClean="0"/>
              <a:t> y la </a:t>
            </a:r>
            <a:r>
              <a:rPr lang="en-US" dirty="0" err="1" smtClean="0"/>
              <a:t>condición</a:t>
            </a:r>
            <a:r>
              <a:rPr lang="en-US" dirty="0" smtClean="0"/>
              <a:t> que ha de </a:t>
            </a:r>
            <a:r>
              <a:rPr lang="en-US" dirty="0" err="1" smtClean="0"/>
              <a:t>cumplirse</a:t>
            </a:r>
            <a:r>
              <a:rPr lang="en-US" dirty="0" smtClean="0"/>
              <a:t> para que las </a:t>
            </a:r>
            <a:r>
              <a:rPr lang="en-US" dirty="0" err="1" smtClean="0"/>
              <a:t>empresas</a:t>
            </a:r>
            <a:r>
              <a:rPr lang="en-US" dirty="0" smtClean="0"/>
              <a:t> </a:t>
            </a:r>
            <a:r>
              <a:rPr lang="en-US" dirty="0" err="1" smtClean="0"/>
              <a:t>maximicen</a:t>
            </a:r>
            <a:r>
              <a:rPr lang="en-US" dirty="0" smtClean="0"/>
              <a:t> </a:t>
            </a:r>
            <a:r>
              <a:rPr lang="en-US" dirty="0" err="1" smtClean="0"/>
              <a:t>beneficios:</a:t>
            </a:r>
            <a:r>
              <a:rPr lang="en-US" b="1" dirty="0" err="1" smtClean="0"/>
              <a:t>P</a:t>
            </a:r>
            <a:r>
              <a:rPr lang="en-US" b="1" dirty="0" smtClean="0"/>
              <a:t>=</a:t>
            </a:r>
            <a:r>
              <a:rPr lang="en-US" b="1" dirty="0" err="1" smtClean="0"/>
              <a:t>CMg</a:t>
            </a:r>
            <a:endParaRPr lang="en-US" b="1" dirty="0" smtClean="0"/>
          </a:p>
          <a:p>
            <a:r>
              <a:rPr lang="en-US" dirty="0" smtClean="0"/>
              <a:t>Hoy </a:t>
            </a:r>
            <a:r>
              <a:rPr lang="en-US" dirty="0" err="1" smtClean="0"/>
              <a:t>vamos</a:t>
            </a:r>
            <a:r>
              <a:rPr lang="en-US" dirty="0" smtClean="0"/>
              <a:t> a </a:t>
            </a:r>
            <a:r>
              <a:rPr lang="en-US" dirty="0" err="1" smtClean="0"/>
              <a:t>estudiar</a:t>
            </a:r>
            <a:r>
              <a:rPr lang="en-US" dirty="0" smtClean="0"/>
              <a:t> </a:t>
            </a:r>
            <a:r>
              <a:rPr lang="en-US" dirty="0" err="1" smtClean="0"/>
              <a:t>cómo</a:t>
            </a:r>
            <a:r>
              <a:rPr lang="en-US" dirty="0" smtClean="0"/>
              <a:t> se </a:t>
            </a:r>
            <a:r>
              <a:rPr lang="en-US" dirty="0" err="1" smtClean="0"/>
              <a:t>relacionan</a:t>
            </a:r>
            <a:r>
              <a:rPr lang="en-US" dirty="0" smtClean="0"/>
              <a:t> </a:t>
            </a:r>
            <a:r>
              <a:rPr lang="en-US" dirty="0" err="1" smtClean="0"/>
              <a:t>unos</a:t>
            </a:r>
            <a:r>
              <a:rPr lang="en-US" dirty="0" smtClean="0"/>
              <a:t> </a:t>
            </a:r>
            <a:r>
              <a:rPr lang="en-US" dirty="0" err="1" smtClean="0"/>
              <a:t>productores</a:t>
            </a:r>
            <a:r>
              <a:rPr lang="en-US" dirty="0" smtClean="0"/>
              <a:t> </a:t>
            </a:r>
            <a:r>
              <a:rPr lang="en-US" dirty="0" smtClean="0"/>
              <a:t>con </a:t>
            </a:r>
            <a:r>
              <a:rPr lang="en-US" dirty="0" err="1" smtClean="0"/>
              <a:t>otros</a:t>
            </a:r>
            <a:r>
              <a:rPr lang="en-US" dirty="0" smtClean="0"/>
              <a:t> y </a:t>
            </a:r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compiten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el </a:t>
            </a:r>
            <a:r>
              <a:rPr lang="en-US" dirty="0" err="1" smtClean="0"/>
              <a:t>mercado</a:t>
            </a:r>
            <a:r>
              <a:rPr lang="en-US" dirty="0" smtClean="0"/>
              <a:t> y </a:t>
            </a:r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afecta</a:t>
            </a:r>
            <a:r>
              <a:rPr lang="en-US" dirty="0" smtClean="0"/>
              <a:t> </a:t>
            </a:r>
            <a:r>
              <a:rPr lang="en-US" dirty="0" err="1" smtClean="0"/>
              <a:t>esto</a:t>
            </a:r>
            <a:r>
              <a:rPr lang="en-US" dirty="0" smtClean="0"/>
              <a:t> a </a:t>
            </a:r>
            <a:r>
              <a:rPr lang="en-US" dirty="0" err="1" smtClean="0"/>
              <a:t>sus</a:t>
            </a:r>
            <a:r>
              <a:rPr lang="en-US" dirty="0" smtClean="0"/>
              <a:t> </a:t>
            </a:r>
            <a:r>
              <a:rPr lang="en-US" dirty="0" err="1" smtClean="0"/>
              <a:t>beneficios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err="1" smtClean="0"/>
              <a:t>Empezaremos</a:t>
            </a:r>
            <a:r>
              <a:rPr lang="en-US" dirty="0" smtClean="0"/>
              <a:t> con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estructura</a:t>
            </a:r>
            <a:r>
              <a:rPr lang="en-US" dirty="0" smtClean="0"/>
              <a:t> de </a:t>
            </a:r>
            <a:r>
              <a:rPr lang="en-US" dirty="0" err="1" smtClean="0"/>
              <a:t>mercado</a:t>
            </a:r>
            <a:r>
              <a:rPr lang="en-US" dirty="0" smtClean="0"/>
              <a:t> </a:t>
            </a:r>
            <a:r>
              <a:rPr lang="en-US" dirty="0" err="1" smtClean="0"/>
              <a:t>llamada</a:t>
            </a:r>
            <a:r>
              <a:rPr lang="en-US" dirty="0" smtClean="0"/>
              <a:t> </a:t>
            </a:r>
            <a:r>
              <a:rPr lang="en-US" b="1" dirty="0" err="1" smtClean="0"/>
              <a:t>competencia</a:t>
            </a:r>
            <a:r>
              <a:rPr lang="en-US" b="1" dirty="0" smtClean="0"/>
              <a:t> perfecta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451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 err="1" smtClean="0"/>
              <a:t>Características</a:t>
            </a:r>
            <a:r>
              <a:rPr lang="en-US" sz="3200" dirty="0" smtClean="0"/>
              <a:t> de un </a:t>
            </a:r>
            <a:r>
              <a:rPr lang="en-US" sz="3200" dirty="0" err="1" smtClean="0"/>
              <a:t>mercado</a:t>
            </a:r>
            <a:r>
              <a:rPr lang="en-US" sz="3200" dirty="0" smtClean="0"/>
              <a:t> de </a:t>
            </a:r>
            <a:r>
              <a:rPr lang="en-US" sz="3200" dirty="0" err="1" smtClean="0"/>
              <a:t>competencia</a:t>
            </a:r>
            <a:r>
              <a:rPr lang="en-US" sz="3200" dirty="0" smtClean="0"/>
              <a:t> perfecta</a:t>
            </a:r>
            <a:endParaRPr lang="en-U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Producto</a:t>
            </a:r>
            <a:r>
              <a:rPr lang="en-US" dirty="0" smtClean="0"/>
              <a:t> </a:t>
            </a:r>
            <a:r>
              <a:rPr lang="en-US" dirty="0" err="1" smtClean="0"/>
              <a:t>homogéneo</a:t>
            </a:r>
            <a:endParaRPr lang="en-US" dirty="0" smtClean="0"/>
          </a:p>
          <a:p>
            <a:r>
              <a:rPr lang="en-US" dirty="0" err="1" smtClean="0"/>
              <a:t>Muchos</a:t>
            </a:r>
            <a:r>
              <a:rPr lang="en-US" dirty="0" smtClean="0"/>
              <a:t> </a:t>
            </a:r>
            <a:r>
              <a:rPr lang="en-US" dirty="0" err="1" smtClean="0"/>
              <a:t>productores</a:t>
            </a:r>
            <a:r>
              <a:rPr lang="en-US" dirty="0" smtClean="0"/>
              <a:t> y </a:t>
            </a:r>
            <a:r>
              <a:rPr lang="en-US" dirty="0" err="1" smtClean="0"/>
              <a:t>consumidores</a:t>
            </a:r>
            <a:endParaRPr lang="en-US" dirty="0" smtClean="0"/>
          </a:p>
          <a:p>
            <a:r>
              <a:rPr lang="en-US" dirty="0" smtClean="0"/>
              <a:t>Los </a:t>
            </a:r>
            <a:r>
              <a:rPr lang="en-US" dirty="0" err="1" smtClean="0"/>
              <a:t>productores</a:t>
            </a:r>
            <a:r>
              <a:rPr lang="en-US" dirty="0" smtClean="0"/>
              <a:t> son </a:t>
            </a:r>
            <a:r>
              <a:rPr lang="en-US" dirty="0" err="1" smtClean="0"/>
              <a:t>precio-aceptantes</a:t>
            </a:r>
            <a:endParaRPr lang="en-US" dirty="0" smtClean="0"/>
          </a:p>
          <a:p>
            <a:r>
              <a:rPr lang="en-US" dirty="0" smtClean="0"/>
              <a:t>No </a:t>
            </a:r>
            <a:r>
              <a:rPr lang="en-US" dirty="0" smtClean="0"/>
              <a:t>hay </a:t>
            </a:r>
            <a:r>
              <a:rPr lang="en-US" dirty="0" err="1" smtClean="0"/>
              <a:t>barreras</a:t>
            </a:r>
            <a:r>
              <a:rPr lang="en-US" dirty="0" smtClean="0"/>
              <a:t> de entrada</a:t>
            </a:r>
            <a:endParaRPr lang="en-US" dirty="0" smtClean="0"/>
          </a:p>
          <a:p>
            <a:r>
              <a:rPr lang="en-US" dirty="0" smtClean="0"/>
              <a:t>Hay </a:t>
            </a:r>
            <a:r>
              <a:rPr lang="en-US" dirty="0" err="1" smtClean="0"/>
              <a:t>información</a:t>
            </a:r>
            <a:r>
              <a:rPr lang="en-US" dirty="0" smtClean="0"/>
              <a:t> perfecta </a:t>
            </a:r>
            <a:r>
              <a:rPr lang="en-US" dirty="0" err="1" smtClean="0"/>
              <a:t>respecto</a:t>
            </a:r>
            <a:r>
              <a:rPr lang="en-US" dirty="0" smtClean="0"/>
              <a:t> a </a:t>
            </a:r>
            <a:r>
              <a:rPr lang="en-US" dirty="0" err="1" smtClean="0"/>
              <a:t>precios</a:t>
            </a:r>
            <a:r>
              <a:rPr lang="en-US" dirty="0" smtClean="0"/>
              <a:t> y </a:t>
            </a:r>
            <a:r>
              <a:rPr lang="en-US" dirty="0" err="1" smtClean="0"/>
              <a:t>características</a:t>
            </a:r>
            <a:r>
              <a:rPr lang="en-US" dirty="0" smtClean="0"/>
              <a:t> del </a:t>
            </a:r>
            <a:r>
              <a:rPr lang="en-US" dirty="0" err="1" smtClean="0"/>
              <a:t>producto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590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Competencia</a:t>
            </a:r>
            <a:r>
              <a:rPr lang="en-US" dirty="0" smtClean="0"/>
              <a:t> perfecta</a:t>
            </a:r>
            <a:endParaRPr lang="en-US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827584" y="2420888"/>
            <a:ext cx="0" cy="25202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827584" y="4941168"/>
            <a:ext cx="30963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>
            <a:off x="4572000" y="2420888"/>
            <a:ext cx="0" cy="25922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/>
        </p:nvCxnSpPr>
        <p:spPr>
          <a:xfrm>
            <a:off x="4572000" y="5013176"/>
            <a:ext cx="34563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827584" y="2852936"/>
            <a:ext cx="2232248" cy="165618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 flipV="1">
            <a:off x="827584" y="2708920"/>
            <a:ext cx="2232248" cy="18002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827584" y="3645024"/>
            <a:ext cx="7200800" cy="360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Forma libre"/>
          <p:cNvSpPr/>
          <p:nvPr/>
        </p:nvSpPr>
        <p:spPr>
          <a:xfrm rot="9973285">
            <a:off x="4728153" y="2717302"/>
            <a:ext cx="2656573" cy="2049638"/>
          </a:xfrm>
          <a:custGeom>
            <a:avLst/>
            <a:gdLst>
              <a:gd name="connsiteX0" fmla="*/ 0 w 2656573"/>
              <a:gd name="connsiteY0" fmla="*/ 2049638 h 2049638"/>
              <a:gd name="connsiteX1" fmla="*/ 2117558 w 2656573"/>
              <a:gd name="connsiteY1" fmla="*/ 9082 h 2049638"/>
              <a:gd name="connsiteX2" fmla="*/ 2656573 w 2656573"/>
              <a:gd name="connsiteY2" fmla="*/ 1250741 h 2049638"/>
              <a:gd name="connsiteX3" fmla="*/ 2656573 w 2656573"/>
              <a:gd name="connsiteY3" fmla="*/ 1250741 h 2049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56573" h="2049638">
                <a:moveTo>
                  <a:pt x="0" y="2049638"/>
                </a:moveTo>
                <a:cubicBezTo>
                  <a:pt x="837398" y="1095934"/>
                  <a:pt x="1674796" y="142231"/>
                  <a:pt x="2117558" y="9082"/>
                </a:cubicBezTo>
                <a:cubicBezTo>
                  <a:pt x="2560320" y="-124068"/>
                  <a:pt x="2656573" y="1250741"/>
                  <a:pt x="2656573" y="1250741"/>
                </a:cubicBezTo>
                <a:lnTo>
                  <a:pt x="2656573" y="1250741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19 CuadroTexto"/>
          <p:cNvSpPr txBox="1"/>
          <p:nvPr/>
        </p:nvSpPr>
        <p:spPr>
          <a:xfrm>
            <a:off x="2843808" y="234888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</a:t>
            </a:r>
            <a:endParaRPr lang="en-US" dirty="0"/>
          </a:p>
        </p:txBody>
      </p:sp>
      <p:sp>
        <p:nvSpPr>
          <p:cNvPr id="22" name="21 CuadroTexto"/>
          <p:cNvSpPr txBox="1"/>
          <p:nvPr/>
        </p:nvSpPr>
        <p:spPr>
          <a:xfrm>
            <a:off x="2843808" y="4499828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cxnSp>
        <p:nvCxnSpPr>
          <p:cNvPr id="24" name="23 Conector recto"/>
          <p:cNvCxnSpPr/>
          <p:nvPr/>
        </p:nvCxnSpPr>
        <p:spPr>
          <a:xfrm>
            <a:off x="4572000" y="3681028"/>
            <a:ext cx="3456384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CuadroTexto"/>
          <p:cNvSpPr txBox="1"/>
          <p:nvPr/>
        </p:nvSpPr>
        <p:spPr>
          <a:xfrm>
            <a:off x="539552" y="227687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26" name="25 CuadroTexto"/>
          <p:cNvSpPr txBox="1"/>
          <p:nvPr/>
        </p:nvSpPr>
        <p:spPr>
          <a:xfrm>
            <a:off x="3419872" y="4859868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sp>
        <p:nvSpPr>
          <p:cNvPr id="27" name="26 CuadroTexto"/>
          <p:cNvSpPr txBox="1"/>
          <p:nvPr/>
        </p:nvSpPr>
        <p:spPr>
          <a:xfrm>
            <a:off x="3923928" y="213285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P, </a:t>
            </a:r>
            <a:r>
              <a:rPr lang="en-US" dirty="0" err="1" smtClean="0"/>
              <a:t>Costes</a:t>
            </a:r>
            <a:endParaRPr lang="en-US" dirty="0"/>
          </a:p>
        </p:txBody>
      </p:sp>
      <p:sp>
        <p:nvSpPr>
          <p:cNvPr id="28" name="27 CuadroTexto"/>
          <p:cNvSpPr txBox="1"/>
          <p:nvPr/>
        </p:nvSpPr>
        <p:spPr>
          <a:xfrm>
            <a:off x="7452320" y="4941168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sp>
        <p:nvSpPr>
          <p:cNvPr id="29" name="28 CuadroTexto"/>
          <p:cNvSpPr txBox="1"/>
          <p:nvPr/>
        </p:nvSpPr>
        <p:spPr>
          <a:xfrm>
            <a:off x="1835696" y="177281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MERCADO</a:t>
            </a:r>
            <a:endParaRPr lang="en-US" dirty="0"/>
          </a:p>
        </p:txBody>
      </p:sp>
      <p:sp>
        <p:nvSpPr>
          <p:cNvPr id="30" name="29 CuadroTexto"/>
          <p:cNvSpPr txBox="1"/>
          <p:nvPr/>
        </p:nvSpPr>
        <p:spPr>
          <a:xfrm>
            <a:off x="6012160" y="177281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EMPRESA</a:t>
            </a:r>
            <a:endParaRPr lang="en-US" dirty="0"/>
          </a:p>
        </p:txBody>
      </p:sp>
      <p:sp>
        <p:nvSpPr>
          <p:cNvPr id="31" name="30 CuadroTexto"/>
          <p:cNvSpPr txBox="1"/>
          <p:nvPr/>
        </p:nvSpPr>
        <p:spPr>
          <a:xfrm>
            <a:off x="7092280" y="234888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CMg</a:t>
            </a:r>
            <a:endParaRPr lang="en-US" dirty="0"/>
          </a:p>
        </p:txBody>
      </p:sp>
      <p:sp>
        <p:nvSpPr>
          <p:cNvPr id="32" name="31 CuadroTexto"/>
          <p:cNvSpPr txBox="1"/>
          <p:nvPr/>
        </p:nvSpPr>
        <p:spPr>
          <a:xfrm>
            <a:off x="2123728" y="5723964"/>
            <a:ext cx="5904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Las </a:t>
            </a:r>
            <a:r>
              <a:rPr lang="en-US" b="1" dirty="0" err="1" smtClean="0">
                <a:solidFill>
                  <a:srgbClr val="0070C0"/>
                </a:solidFill>
              </a:rPr>
              <a:t>empresas</a:t>
            </a:r>
            <a:r>
              <a:rPr lang="en-US" b="1" dirty="0" smtClean="0">
                <a:solidFill>
                  <a:srgbClr val="0070C0"/>
                </a:solidFill>
              </a:rPr>
              <a:t> son </a:t>
            </a:r>
            <a:r>
              <a:rPr lang="en-US" b="1" dirty="0" err="1" smtClean="0">
                <a:solidFill>
                  <a:srgbClr val="0070C0"/>
                </a:solidFill>
              </a:rPr>
              <a:t>precio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aceptantes</a:t>
            </a:r>
            <a:r>
              <a:rPr lang="en-US" b="1" dirty="0" smtClean="0">
                <a:solidFill>
                  <a:srgbClr val="0070C0"/>
                </a:solidFill>
              </a:rPr>
              <a:t>. </a:t>
            </a:r>
            <a:r>
              <a:rPr lang="en-US" b="1" dirty="0" err="1" smtClean="0">
                <a:solidFill>
                  <a:srgbClr val="0070C0"/>
                </a:solidFill>
              </a:rPr>
              <a:t>Sólo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pueden</a:t>
            </a:r>
            <a:r>
              <a:rPr lang="en-US" b="1" dirty="0" smtClean="0">
                <a:solidFill>
                  <a:srgbClr val="0070C0"/>
                </a:solidFill>
              </a:rPr>
              <a:t> vender el </a:t>
            </a:r>
            <a:r>
              <a:rPr lang="en-US" b="1" dirty="0" err="1" smtClean="0">
                <a:solidFill>
                  <a:srgbClr val="0070C0"/>
                </a:solidFill>
              </a:rPr>
              <a:t>producto</a:t>
            </a:r>
            <a:r>
              <a:rPr lang="en-US" b="1" dirty="0" smtClean="0">
                <a:solidFill>
                  <a:srgbClr val="0070C0"/>
                </a:solidFill>
              </a:rPr>
              <a:t> al </a:t>
            </a:r>
            <a:r>
              <a:rPr lang="en-US" b="1" dirty="0" err="1" smtClean="0">
                <a:solidFill>
                  <a:srgbClr val="0070C0"/>
                </a:solidFill>
              </a:rPr>
              <a:t>precio</a:t>
            </a:r>
            <a:r>
              <a:rPr lang="en-US" b="1" dirty="0" smtClean="0">
                <a:solidFill>
                  <a:srgbClr val="0070C0"/>
                </a:solidFill>
              </a:rPr>
              <a:t> de </a:t>
            </a:r>
            <a:r>
              <a:rPr lang="en-US" b="1" dirty="0" err="1" smtClean="0">
                <a:solidFill>
                  <a:srgbClr val="0070C0"/>
                </a:solidFill>
              </a:rPr>
              <a:t>mercado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3" name="32 CuadroTexto"/>
          <p:cNvSpPr txBox="1"/>
          <p:nvPr/>
        </p:nvSpPr>
        <p:spPr>
          <a:xfrm>
            <a:off x="7452320" y="371703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P=</a:t>
            </a:r>
            <a:r>
              <a:rPr lang="en-US" dirty="0" err="1" smtClean="0"/>
              <a:t>IMe</a:t>
            </a:r>
            <a:r>
              <a:rPr lang="en-US" dirty="0" smtClean="0"/>
              <a:t>=</a:t>
            </a:r>
            <a:r>
              <a:rPr lang="en-US" dirty="0" err="1" smtClean="0"/>
              <a:t>IMg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244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qué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Si el </a:t>
            </a:r>
            <a:r>
              <a:rPr lang="en-US" dirty="0" err="1" smtClean="0"/>
              <a:t>empresario</a:t>
            </a:r>
            <a:r>
              <a:rPr lang="en-US" dirty="0" smtClean="0"/>
              <a:t> </a:t>
            </a:r>
            <a:r>
              <a:rPr lang="en-US" dirty="0" err="1" smtClean="0"/>
              <a:t>venden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encima</a:t>
            </a:r>
            <a:r>
              <a:rPr lang="en-US" dirty="0" smtClean="0"/>
              <a:t> de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precio</a:t>
            </a:r>
            <a:r>
              <a:rPr lang="en-US" dirty="0" smtClean="0"/>
              <a:t> y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rivales</a:t>
            </a:r>
            <a:r>
              <a:rPr lang="en-US" dirty="0" smtClean="0"/>
              <a:t> </a:t>
            </a:r>
            <a:r>
              <a:rPr lang="en-US" dirty="0" err="1" smtClean="0"/>
              <a:t>venden</a:t>
            </a:r>
            <a:r>
              <a:rPr lang="en-US" dirty="0" smtClean="0"/>
              <a:t> al </a:t>
            </a:r>
            <a:r>
              <a:rPr lang="en-US" dirty="0" err="1" smtClean="0"/>
              <a:t>precio</a:t>
            </a:r>
            <a:r>
              <a:rPr lang="en-US" dirty="0" smtClean="0"/>
              <a:t> de </a:t>
            </a:r>
            <a:r>
              <a:rPr lang="en-US" dirty="0" err="1" smtClean="0"/>
              <a:t>mercado</a:t>
            </a:r>
            <a:r>
              <a:rPr lang="en-US" dirty="0" smtClean="0"/>
              <a:t>, </a:t>
            </a:r>
            <a:r>
              <a:rPr lang="en-US" dirty="0" err="1" smtClean="0"/>
              <a:t>nadie</a:t>
            </a:r>
            <a:r>
              <a:rPr lang="en-US" dirty="0" smtClean="0"/>
              <a:t> le </a:t>
            </a:r>
            <a:r>
              <a:rPr lang="en-US" dirty="0" err="1" smtClean="0"/>
              <a:t>compraría</a:t>
            </a:r>
            <a:r>
              <a:rPr lang="en-US" dirty="0" smtClean="0"/>
              <a:t> el </a:t>
            </a:r>
            <a:r>
              <a:rPr lang="en-US" dirty="0" err="1" smtClean="0"/>
              <a:t>producto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que el </a:t>
            </a:r>
            <a:r>
              <a:rPr lang="en-US" dirty="0" err="1" smtClean="0"/>
              <a:t>producto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homogéneo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171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La </a:t>
            </a:r>
            <a:r>
              <a:rPr lang="en-US" sz="3600" dirty="0" err="1" smtClean="0"/>
              <a:t>curva</a:t>
            </a:r>
            <a:r>
              <a:rPr lang="en-US" sz="3600" dirty="0" smtClean="0"/>
              <a:t> de </a:t>
            </a:r>
            <a:r>
              <a:rPr lang="en-US" sz="3600" dirty="0" err="1" smtClean="0"/>
              <a:t>oferta</a:t>
            </a:r>
            <a:r>
              <a:rPr lang="en-US" sz="3600" dirty="0" smtClean="0"/>
              <a:t> individual</a:t>
            </a:r>
            <a:endParaRPr lang="en-US" sz="3600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827584" y="2420888"/>
            <a:ext cx="0" cy="252028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827584" y="4941168"/>
            <a:ext cx="3096344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>
            <a:off x="4572000" y="2420888"/>
            <a:ext cx="0" cy="25922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/>
        </p:nvCxnSpPr>
        <p:spPr>
          <a:xfrm>
            <a:off x="4572000" y="5013176"/>
            <a:ext cx="3456384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827584" y="2852936"/>
            <a:ext cx="2448272" cy="183155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 flipV="1">
            <a:off x="827584" y="2708920"/>
            <a:ext cx="2232248" cy="18002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827584" y="3645024"/>
            <a:ext cx="7200800" cy="36004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Forma libre"/>
          <p:cNvSpPr/>
          <p:nvPr/>
        </p:nvSpPr>
        <p:spPr>
          <a:xfrm rot="9973285">
            <a:off x="4728153" y="2717302"/>
            <a:ext cx="2656573" cy="2049638"/>
          </a:xfrm>
          <a:custGeom>
            <a:avLst/>
            <a:gdLst>
              <a:gd name="connsiteX0" fmla="*/ 0 w 2656573"/>
              <a:gd name="connsiteY0" fmla="*/ 2049638 h 2049638"/>
              <a:gd name="connsiteX1" fmla="*/ 2117558 w 2656573"/>
              <a:gd name="connsiteY1" fmla="*/ 9082 h 2049638"/>
              <a:gd name="connsiteX2" fmla="*/ 2656573 w 2656573"/>
              <a:gd name="connsiteY2" fmla="*/ 1250741 h 2049638"/>
              <a:gd name="connsiteX3" fmla="*/ 2656573 w 2656573"/>
              <a:gd name="connsiteY3" fmla="*/ 1250741 h 2049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56573" h="2049638">
                <a:moveTo>
                  <a:pt x="0" y="2049638"/>
                </a:moveTo>
                <a:cubicBezTo>
                  <a:pt x="837398" y="1095934"/>
                  <a:pt x="1674796" y="142231"/>
                  <a:pt x="2117558" y="9082"/>
                </a:cubicBezTo>
                <a:cubicBezTo>
                  <a:pt x="2560320" y="-124068"/>
                  <a:pt x="2656573" y="1250741"/>
                  <a:pt x="2656573" y="1250741"/>
                </a:cubicBezTo>
                <a:lnTo>
                  <a:pt x="2656573" y="1250741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19 CuadroTexto"/>
          <p:cNvSpPr txBox="1"/>
          <p:nvPr/>
        </p:nvSpPr>
        <p:spPr>
          <a:xfrm>
            <a:off x="2843808" y="234888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</a:t>
            </a:r>
            <a:endParaRPr lang="en-US" dirty="0"/>
          </a:p>
        </p:txBody>
      </p:sp>
      <p:sp>
        <p:nvSpPr>
          <p:cNvPr id="22" name="21 CuadroTexto"/>
          <p:cNvSpPr txBox="1"/>
          <p:nvPr/>
        </p:nvSpPr>
        <p:spPr>
          <a:xfrm>
            <a:off x="3275856" y="457183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cxnSp>
        <p:nvCxnSpPr>
          <p:cNvPr id="24" name="23 Conector recto"/>
          <p:cNvCxnSpPr/>
          <p:nvPr/>
        </p:nvCxnSpPr>
        <p:spPr>
          <a:xfrm>
            <a:off x="4572000" y="3681028"/>
            <a:ext cx="3456384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CuadroTexto"/>
          <p:cNvSpPr txBox="1"/>
          <p:nvPr/>
        </p:nvSpPr>
        <p:spPr>
          <a:xfrm>
            <a:off x="539552" y="227687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26" name="25 CuadroTexto"/>
          <p:cNvSpPr txBox="1"/>
          <p:nvPr/>
        </p:nvSpPr>
        <p:spPr>
          <a:xfrm>
            <a:off x="3419872" y="4859868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sp>
        <p:nvSpPr>
          <p:cNvPr id="27" name="26 CuadroTexto"/>
          <p:cNvSpPr txBox="1"/>
          <p:nvPr/>
        </p:nvSpPr>
        <p:spPr>
          <a:xfrm>
            <a:off x="3923928" y="213285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P, </a:t>
            </a:r>
            <a:r>
              <a:rPr lang="en-US" dirty="0" err="1" smtClean="0"/>
              <a:t>Costes</a:t>
            </a:r>
            <a:endParaRPr lang="en-US" dirty="0"/>
          </a:p>
        </p:txBody>
      </p:sp>
      <p:sp>
        <p:nvSpPr>
          <p:cNvPr id="28" name="27 CuadroTexto"/>
          <p:cNvSpPr txBox="1"/>
          <p:nvPr/>
        </p:nvSpPr>
        <p:spPr>
          <a:xfrm>
            <a:off x="7452320" y="4941168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sp>
        <p:nvSpPr>
          <p:cNvPr id="29" name="28 CuadroTexto"/>
          <p:cNvSpPr txBox="1"/>
          <p:nvPr/>
        </p:nvSpPr>
        <p:spPr>
          <a:xfrm>
            <a:off x="1835696" y="177281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MARKET</a:t>
            </a:r>
            <a:endParaRPr lang="en-US" dirty="0"/>
          </a:p>
        </p:txBody>
      </p:sp>
      <p:sp>
        <p:nvSpPr>
          <p:cNvPr id="30" name="29 CuadroTexto"/>
          <p:cNvSpPr txBox="1"/>
          <p:nvPr/>
        </p:nvSpPr>
        <p:spPr>
          <a:xfrm>
            <a:off x="6012160" y="177281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FIRM</a:t>
            </a:r>
            <a:endParaRPr lang="en-US" dirty="0"/>
          </a:p>
        </p:txBody>
      </p:sp>
      <p:sp>
        <p:nvSpPr>
          <p:cNvPr id="31" name="30 CuadroTexto"/>
          <p:cNvSpPr txBox="1"/>
          <p:nvPr/>
        </p:nvSpPr>
        <p:spPr>
          <a:xfrm>
            <a:off x="7092280" y="234888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CMg</a:t>
            </a:r>
            <a:endParaRPr lang="en-US" dirty="0"/>
          </a:p>
        </p:txBody>
      </p:sp>
      <p:sp>
        <p:nvSpPr>
          <p:cNvPr id="32" name="31 CuadroTexto"/>
          <p:cNvSpPr txBox="1"/>
          <p:nvPr/>
        </p:nvSpPr>
        <p:spPr>
          <a:xfrm>
            <a:off x="2123728" y="5723964"/>
            <a:ext cx="5904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Si el </a:t>
            </a:r>
            <a:r>
              <a:rPr lang="en-US" b="1" dirty="0" err="1" smtClean="0">
                <a:solidFill>
                  <a:srgbClr val="0070C0"/>
                </a:solidFill>
              </a:rPr>
              <a:t>precio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baja</a:t>
            </a:r>
            <a:r>
              <a:rPr lang="en-US" b="1" dirty="0" smtClean="0">
                <a:solidFill>
                  <a:srgbClr val="0070C0"/>
                </a:solidFill>
              </a:rPr>
              <a:t>, la </a:t>
            </a:r>
            <a:r>
              <a:rPr lang="en-US" b="1" dirty="0" err="1" smtClean="0">
                <a:solidFill>
                  <a:srgbClr val="0070C0"/>
                </a:solidFill>
              </a:rPr>
              <a:t>empresa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ajusta</a:t>
            </a:r>
            <a:r>
              <a:rPr lang="en-US" b="1" dirty="0" smtClean="0">
                <a:solidFill>
                  <a:srgbClr val="0070C0"/>
                </a:solidFill>
              </a:rPr>
              <a:t> la </a:t>
            </a:r>
            <a:r>
              <a:rPr lang="en-US" b="1" dirty="0" err="1" smtClean="0">
                <a:solidFill>
                  <a:srgbClr val="0070C0"/>
                </a:solidFill>
              </a:rPr>
              <a:t>cantidad</a:t>
            </a:r>
            <a:r>
              <a:rPr lang="en-US" b="1" dirty="0" smtClean="0">
                <a:solidFill>
                  <a:srgbClr val="0070C0"/>
                </a:solidFill>
              </a:rPr>
              <a:t> que </a:t>
            </a:r>
            <a:r>
              <a:rPr lang="en-US" b="1" dirty="0" err="1" smtClean="0">
                <a:solidFill>
                  <a:srgbClr val="0070C0"/>
                </a:solidFill>
              </a:rPr>
              <a:t>ofrece</a:t>
            </a:r>
            <a:r>
              <a:rPr lang="en-US" b="1" dirty="0" smtClean="0">
                <a:solidFill>
                  <a:srgbClr val="0070C0"/>
                </a:solidFill>
              </a:rPr>
              <a:t>. </a:t>
            </a:r>
            <a:r>
              <a:rPr lang="en-US" b="1" dirty="0" smtClean="0">
                <a:solidFill>
                  <a:srgbClr val="0070C0"/>
                </a:solidFill>
              </a:rPr>
              <a:t>La </a:t>
            </a:r>
            <a:r>
              <a:rPr lang="en-US" b="1" dirty="0" err="1" smtClean="0">
                <a:solidFill>
                  <a:srgbClr val="0070C0"/>
                </a:solidFill>
              </a:rPr>
              <a:t>curva</a:t>
            </a:r>
            <a:r>
              <a:rPr lang="en-US" b="1" dirty="0" smtClean="0">
                <a:solidFill>
                  <a:srgbClr val="0070C0"/>
                </a:solidFill>
              </a:rPr>
              <a:t> de </a:t>
            </a:r>
            <a:r>
              <a:rPr lang="en-US" b="1" dirty="0" err="1" smtClean="0">
                <a:solidFill>
                  <a:srgbClr val="0070C0"/>
                </a:solidFill>
              </a:rPr>
              <a:t>CMg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es</a:t>
            </a:r>
            <a:r>
              <a:rPr lang="en-US" b="1" dirty="0" smtClean="0">
                <a:solidFill>
                  <a:srgbClr val="0070C0"/>
                </a:solidFill>
              </a:rPr>
              <a:t> la </a:t>
            </a:r>
            <a:r>
              <a:rPr lang="en-US" b="1" dirty="0" err="1" smtClean="0">
                <a:solidFill>
                  <a:srgbClr val="0070C0"/>
                </a:solidFill>
              </a:rPr>
              <a:t>curva</a:t>
            </a:r>
            <a:r>
              <a:rPr lang="en-US" b="1" dirty="0" smtClean="0">
                <a:solidFill>
                  <a:srgbClr val="0070C0"/>
                </a:solidFill>
              </a:rPr>
              <a:t> de </a:t>
            </a:r>
            <a:r>
              <a:rPr lang="en-US" b="1" dirty="0" err="1" smtClean="0">
                <a:solidFill>
                  <a:srgbClr val="0070C0"/>
                </a:solidFill>
              </a:rPr>
              <a:t>oferta</a:t>
            </a:r>
            <a:r>
              <a:rPr lang="en-US" b="1" dirty="0" smtClean="0">
                <a:solidFill>
                  <a:srgbClr val="0070C0"/>
                </a:solidFill>
              </a:rPr>
              <a:t> de la </a:t>
            </a:r>
            <a:r>
              <a:rPr lang="en-US" b="1" dirty="0" err="1" smtClean="0">
                <a:solidFill>
                  <a:srgbClr val="0070C0"/>
                </a:solidFill>
              </a:rPr>
              <a:t>empresa</a:t>
            </a:r>
            <a:r>
              <a:rPr lang="en-US" b="1" dirty="0">
                <a:solidFill>
                  <a:srgbClr val="0070C0"/>
                </a:solidFill>
              </a:rPr>
              <a:t>.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3" name="32 CuadroTexto"/>
          <p:cNvSpPr txBox="1"/>
          <p:nvPr/>
        </p:nvSpPr>
        <p:spPr>
          <a:xfrm>
            <a:off x="7740352" y="335699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P=</a:t>
            </a:r>
            <a:r>
              <a:rPr lang="en-US" dirty="0" err="1" smtClean="0"/>
              <a:t>IMe</a:t>
            </a:r>
            <a:r>
              <a:rPr lang="en-US" dirty="0" smtClean="0"/>
              <a:t>=</a:t>
            </a:r>
            <a:r>
              <a:rPr lang="en-US" dirty="0" err="1" smtClean="0"/>
              <a:t>IMg</a:t>
            </a:r>
            <a:endParaRPr lang="en-US" dirty="0"/>
          </a:p>
        </p:txBody>
      </p:sp>
      <p:cxnSp>
        <p:nvCxnSpPr>
          <p:cNvPr id="36" name="35 Conector recto"/>
          <p:cNvCxnSpPr/>
          <p:nvPr/>
        </p:nvCxnSpPr>
        <p:spPr>
          <a:xfrm flipV="1">
            <a:off x="1871700" y="3501008"/>
            <a:ext cx="1692188" cy="136815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Conector recto"/>
          <p:cNvCxnSpPr/>
          <p:nvPr/>
        </p:nvCxnSpPr>
        <p:spPr>
          <a:xfrm>
            <a:off x="2699792" y="4221088"/>
            <a:ext cx="1872208" cy="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37 CuadroTexto"/>
          <p:cNvSpPr txBox="1"/>
          <p:nvPr/>
        </p:nvSpPr>
        <p:spPr>
          <a:xfrm>
            <a:off x="3635896" y="313167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</a:t>
            </a:r>
            <a:r>
              <a:rPr lang="en-US" dirty="0" smtClean="0"/>
              <a:t>’</a:t>
            </a:r>
            <a:endParaRPr lang="en-US" dirty="0"/>
          </a:p>
        </p:txBody>
      </p:sp>
      <p:cxnSp>
        <p:nvCxnSpPr>
          <p:cNvPr id="39" name="38 Conector recto"/>
          <p:cNvCxnSpPr/>
          <p:nvPr/>
        </p:nvCxnSpPr>
        <p:spPr>
          <a:xfrm>
            <a:off x="4572000" y="4221088"/>
            <a:ext cx="3456384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41 Conector recto"/>
          <p:cNvCxnSpPr/>
          <p:nvPr/>
        </p:nvCxnSpPr>
        <p:spPr>
          <a:xfrm>
            <a:off x="6084168" y="4221088"/>
            <a:ext cx="0" cy="792088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43 Conector recto de flecha"/>
          <p:cNvCxnSpPr/>
          <p:nvPr/>
        </p:nvCxnSpPr>
        <p:spPr>
          <a:xfrm>
            <a:off x="2519772" y="3284984"/>
            <a:ext cx="540060" cy="4837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44 CuadroTexto"/>
          <p:cNvSpPr txBox="1"/>
          <p:nvPr/>
        </p:nvSpPr>
        <p:spPr>
          <a:xfrm>
            <a:off x="7812360" y="393305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P’</a:t>
            </a:r>
            <a:endParaRPr lang="en-US" dirty="0"/>
          </a:p>
        </p:txBody>
      </p:sp>
      <p:sp>
        <p:nvSpPr>
          <p:cNvPr id="35" name="34 CuadroTexto"/>
          <p:cNvSpPr txBox="1"/>
          <p:nvPr/>
        </p:nvSpPr>
        <p:spPr>
          <a:xfrm>
            <a:off x="6372200" y="494116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</a:t>
            </a:r>
            <a:r>
              <a:rPr lang="en-US" sz="1200" dirty="0" smtClean="0"/>
              <a:t>0</a:t>
            </a:r>
            <a:r>
              <a:rPr lang="en-US" dirty="0" smtClean="0"/>
              <a:t>*</a:t>
            </a:r>
            <a:endParaRPr lang="en-US" dirty="0"/>
          </a:p>
        </p:txBody>
      </p:sp>
      <p:cxnSp>
        <p:nvCxnSpPr>
          <p:cNvPr id="37" name="36 Conector recto"/>
          <p:cNvCxnSpPr/>
          <p:nvPr/>
        </p:nvCxnSpPr>
        <p:spPr>
          <a:xfrm>
            <a:off x="6444208" y="3681028"/>
            <a:ext cx="0" cy="1484548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40 CuadroTexto"/>
          <p:cNvSpPr txBox="1"/>
          <p:nvPr/>
        </p:nvSpPr>
        <p:spPr>
          <a:xfrm>
            <a:off x="5868144" y="494116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</a:t>
            </a:r>
            <a:r>
              <a:rPr lang="en-US" sz="1200" dirty="0"/>
              <a:t>1</a:t>
            </a:r>
            <a:r>
              <a:rPr lang="en-US" dirty="0" smtClean="0"/>
              <a:t>*</a:t>
            </a:r>
            <a:endParaRPr lang="en-US" dirty="0"/>
          </a:p>
        </p:txBody>
      </p:sp>
      <p:cxnSp>
        <p:nvCxnSpPr>
          <p:cNvPr id="23" name="22 Conector recto de flecha"/>
          <p:cNvCxnSpPr/>
          <p:nvPr/>
        </p:nvCxnSpPr>
        <p:spPr>
          <a:xfrm flipH="1">
            <a:off x="6012160" y="5373216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19209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"/>
          <p:cNvSpPr/>
          <p:nvPr/>
        </p:nvSpPr>
        <p:spPr>
          <a:xfrm>
            <a:off x="4608004" y="3717032"/>
            <a:ext cx="1836204" cy="369332"/>
          </a:xfrm>
          <a:prstGeom prst="rect">
            <a:avLst/>
          </a:prstGeom>
          <a:pattFill prst="ltUpDiag">
            <a:fgClr>
              <a:schemeClr val="tx2">
                <a:lumMod val="25000"/>
                <a:lumOff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Equilibrio</a:t>
            </a:r>
            <a:r>
              <a:rPr lang="en-US" sz="3600" dirty="0" smtClean="0"/>
              <a:t> a </a:t>
            </a:r>
            <a:r>
              <a:rPr lang="en-US" sz="3600" dirty="0" err="1" smtClean="0"/>
              <a:t>corto</a:t>
            </a:r>
            <a:r>
              <a:rPr lang="en-US" sz="3600" dirty="0" smtClean="0"/>
              <a:t> </a:t>
            </a:r>
            <a:r>
              <a:rPr lang="en-US" sz="3600" dirty="0" err="1" smtClean="0"/>
              <a:t>plazo</a:t>
            </a:r>
            <a:r>
              <a:rPr lang="en-US" sz="3600" dirty="0" smtClean="0"/>
              <a:t> con </a:t>
            </a:r>
            <a:r>
              <a:rPr lang="en-US" sz="3600" dirty="0" err="1" smtClean="0"/>
              <a:t>beneficios</a:t>
            </a:r>
            <a:endParaRPr lang="en-US" sz="3600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827584" y="2420888"/>
            <a:ext cx="0" cy="252028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827584" y="4941168"/>
            <a:ext cx="3096344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>
            <a:off x="4572000" y="2420888"/>
            <a:ext cx="0" cy="25922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/>
        </p:nvCxnSpPr>
        <p:spPr>
          <a:xfrm>
            <a:off x="4572000" y="5013176"/>
            <a:ext cx="3456384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827584" y="2852936"/>
            <a:ext cx="2232248" cy="165618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 flipV="1">
            <a:off x="827584" y="2708920"/>
            <a:ext cx="2232248" cy="18002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827584" y="3645024"/>
            <a:ext cx="7200800" cy="360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Forma libre"/>
          <p:cNvSpPr/>
          <p:nvPr/>
        </p:nvSpPr>
        <p:spPr>
          <a:xfrm rot="9973285">
            <a:off x="4728153" y="2717302"/>
            <a:ext cx="2656573" cy="2049638"/>
          </a:xfrm>
          <a:custGeom>
            <a:avLst/>
            <a:gdLst>
              <a:gd name="connsiteX0" fmla="*/ 0 w 2656573"/>
              <a:gd name="connsiteY0" fmla="*/ 2049638 h 2049638"/>
              <a:gd name="connsiteX1" fmla="*/ 2117558 w 2656573"/>
              <a:gd name="connsiteY1" fmla="*/ 9082 h 2049638"/>
              <a:gd name="connsiteX2" fmla="*/ 2656573 w 2656573"/>
              <a:gd name="connsiteY2" fmla="*/ 1250741 h 2049638"/>
              <a:gd name="connsiteX3" fmla="*/ 2656573 w 2656573"/>
              <a:gd name="connsiteY3" fmla="*/ 1250741 h 2049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56573" h="2049638">
                <a:moveTo>
                  <a:pt x="0" y="2049638"/>
                </a:moveTo>
                <a:cubicBezTo>
                  <a:pt x="837398" y="1095934"/>
                  <a:pt x="1674796" y="142231"/>
                  <a:pt x="2117558" y="9082"/>
                </a:cubicBezTo>
                <a:cubicBezTo>
                  <a:pt x="2560320" y="-124068"/>
                  <a:pt x="2656573" y="1250741"/>
                  <a:pt x="2656573" y="1250741"/>
                </a:cubicBezTo>
                <a:lnTo>
                  <a:pt x="2656573" y="1250741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19 CuadroTexto"/>
          <p:cNvSpPr txBox="1"/>
          <p:nvPr/>
        </p:nvSpPr>
        <p:spPr>
          <a:xfrm>
            <a:off x="2843808" y="234888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Oferta</a:t>
            </a:r>
            <a:endParaRPr lang="en-US" dirty="0"/>
          </a:p>
        </p:txBody>
      </p:sp>
      <p:sp>
        <p:nvSpPr>
          <p:cNvPr id="22" name="21 CuadroTexto"/>
          <p:cNvSpPr txBox="1"/>
          <p:nvPr/>
        </p:nvSpPr>
        <p:spPr>
          <a:xfrm>
            <a:off x="2843808" y="4499828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Demanda</a:t>
            </a:r>
            <a:endParaRPr lang="en-US" dirty="0"/>
          </a:p>
        </p:txBody>
      </p:sp>
      <p:cxnSp>
        <p:nvCxnSpPr>
          <p:cNvPr id="24" name="23 Conector recto"/>
          <p:cNvCxnSpPr/>
          <p:nvPr/>
        </p:nvCxnSpPr>
        <p:spPr>
          <a:xfrm>
            <a:off x="4572000" y="3681028"/>
            <a:ext cx="3456384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CuadroTexto"/>
          <p:cNvSpPr txBox="1"/>
          <p:nvPr/>
        </p:nvSpPr>
        <p:spPr>
          <a:xfrm>
            <a:off x="539552" y="227687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26" name="25 CuadroTexto"/>
          <p:cNvSpPr txBox="1"/>
          <p:nvPr/>
        </p:nvSpPr>
        <p:spPr>
          <a:xfrm>
            <a:off x="3419872" y="4859868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sp>
        <p:nvSpPr>
          <p:cNvPr id="27" name="26 CuadroTexto"/>
          <p:cNvSpPr txBox="1"/>
          <p:nvPr/>
        </p:nvSpPr>
        <p:spPr>
          <a:xfrm>
            <a:off x="3923928" y="213285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P, </a:t>
            </a:r>
            <a:r>
              <a:rPr lang="en-US" dirty="0" err="1" smtClean="0"/>
              <a:t>Costes</a:t>
            </a:r>
            <a:endParaRPr lang="en-US" dirty="0"/>
          </a:p>
        </p:txBody>
      </p:sp>
      <p:sp>
        <p:nvSpPr>
          <p:cNvPr id="28" name="27 CuadroTexto"/>
          <p:cNvSpPr txBox="1"/>
          <p:nvPr/>
        </p:nvSpPr>
        <p:spPr>
          <a:xfrm>
            <a:off x="7452320" y="4941168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sp>
        <p:nvSpPr>
          <p:cNvPr id="29" name="28 CuadroTexto"/>
          <p:cNvSpPr txBox="1"/>
          <p:nvPr/>
        </p:nvSpPr>
        <p:spPr>
          <a:xfrm>
            <a:off x="1835696" y="1718951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Mercado</a:t>
            </a:r>
            <a:endParaRPr lang="en-US" dirty="0"/>
          </a:p>
        </p:txBody>
      </p:sp>
      <p:sp>
        <p:nvSpPr>
          <p:cNvPr id="30" name="29 CuadroTexto"/>
          <p:cNvSpPr txBox="1"/>
          <p:nvPr/>
        </p:nvSpPr>
        <p:spPr>
          <a:xfrm>
            <a:off x="6012160" y="177281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Empresa</a:t>
            </a:r>
            <a:endParaRPr lang="en-US" dirty="0"/>
          </a:p>
        </p:txBody>
      </p:sp>
      <p:sp>
        <p:nvSpPr>
          <p:cNvPr id="31" name="30 CuadroTexto"/>
          <p:cNvSpPr txBox="1"/>
          <p:nvPr/>
        </p:nvSpPr>
        <p:spPr>
          <a:xfrm>
            <a:off x="7092280" y="234888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CMg</a:t>
            </a:r>
            <a:endParaRPr lang="en-US" dirty="0"/>
          </a:p>
        </p:txBody>
      </p:sp>
      <p:sp>
        <p:nvSpPr>
          <p:cNvPr id="32" name="31 CuadroTexto"/>
          <p:cNvSpPr txBox="1"/>
          <p:nvPr/>
        </p:nvSpPr>
        <p:spPr>
          <a:xfrm>
            <a:off x="2123728" y="5723964"/>
            <a:ext cx="5904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Si las </a:t>
            </a:r>
            <a:r>
              <a:rPr lang="en-US" b="1" dirty="0" err="1" smtClean="0">
                <a:solidFill>
                  <a:srgbClr val="0070C0"/>
                </a:solidFill>
              </a:rPr>
              <a:t>empresas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obtienen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beneficios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este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mercado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es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atractivo</a:t>
            </a:r>
            <a:r>
              <a:rPr lang="en-US" b="1" dirty="0" smtClean="0">
                <a:solidFill>
                  <a:srgbClr val="0070C0"/>
                </a:solidFill>
              </a:rPr>
              <a:t> para </a:t>
            </a:r>
            <a:r>
              <a:rPr lang="en-US" b="1" dirty="0" err="1" smtClean="0">
                <a:solidFill>
                  <a:srgbClr val="0070C0"/>
                </a:solidFill>
              </a:rPr>
              <a:t>posibles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competidores</a:t>
            </a:r>
            <a:r>
              <a:rPr lang="en-US" b="1" dirty="0">
                <a:solidFill>
                  <a:srgbClr val="0070C0"/>
                </a:solidFill>
              </a:rPr>
              <a:t>.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3" name="32 CuadroTexto"/>
          <p:cNvSpPr txBox="1"/>
          <p:nvPr/>
        </p:nvSpPr>
        <p:spPr>
          <a:xfrm>
            <a:off x="7452320" y="371703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P=</a:t>
            </a:r>
            <a:r>
              <a:rPr lang="en-US" dirty="0" err="1" smtClean="0"/>
              <a:t>Ime</a:t>
            </a:r>
            <a:r>
              <a:rPr lang="en-US" dirty="0" smtClean="0"/>
              <a:t>=</a:t>
            </a:r>
            <a:r>
              <a:rPr lang="en-US" dirty="0" err="1" smtClean="0"/>
              <a:t>IMg</a:t>
            </a:r>
            <a:endParaRPr lang="en-US" dirty="0"/>
          </a:p>
        </p:txBody>
      </p:sp>
      <p:sp>
        <p:nvSpPr>
          <p:cNvPr id="4" name="3 Forma libre"/>
          <p:cNvSpPr/>
          <p:nvPr/>
        </p:nvSpPr>
        <p:spPr>
          <a:xfrm rot="21352732">
            <a:off x="5265440" y="3091778"/>
            <a:ext cx="2176378" cy="1340872"/>
          </a:xfrm>
          <a:custGeom>
            <a:avLst/>
            <a:gdLst>
              <a:gd name="connsiteX0" fmla="*/ 0 w 2176378"/>
              <a:gd name="connsiteY0" fmla="*/ 41417 h 1340872"/>
              <a:gd name="connsiteX1" fmla="*/ 625642 w 2176378"/>
              <a:gd name="connsiteY1" fmla="*/ 1340827 h 1340872"/>
              <a:gd name="connsiteX2" fmla="*/ 2069431 w 2176378"/>
              <a:gd name="connsiteY2" fmla="*/ 89543 h 1340872"/>
              <a:gd name="connsiteX3" fmla="*/ 2069431 w 2176378"/>
              <a:gd name="connsiteY3" fmla="*/ 99168 h 1340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76378" h="1340872">
                <a:moveTo>
                  <a:pt x="0" y="41417"/>
                </a:moveTo>
                <a:cubicBezTo>
                  <a:pt x="140368" y="687111"/>
                  <a:pt x="280737" y="1332806"/>
                  <a:pt x="625642" y="1340827"/>
                </a:cubicBezTo>
                <a:cubicBezTo>
                  <a:pt x="970547" y="1348848"/>
                  <a:pt x="1828800" y="296486"/>
                  <a:pt x="2069431" y="89543"/>
                </a:cubicBezTo>
                <a:cubicBezTo>
                  <a:pt x="2310062" y="-117400"/>
                  <a:pt x="2069431" y="99168"/>
                  <a:pt x="2069431" y="9916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33 CuadroTexto"/>
          <p:cNvSpPr txBox="1"/>
          <p:nvPr/>
        </p:nvSpPr>
        <p:spPr>
          <a:xfrm>
            <a:off x="7308304" y="291565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CMe</a:t>
            </a:r>
            <a:endParaRPr lang="en-US" dirty="0"/>
          </a:p>
        </p:txBody>
      </p:sp>
      <p:cxnSp>
        <p:nvCxnSpPr>
          <p:cNvPr id="8" name="7 Conector recto"/>
          <p:cNvCxnSpPr/>
          <p:nvPr/>
        </p:nvCxnSpPr>
        <p:spPr>
          <a:xfrm>
            <a:off x="6444208" y="3681028"/>
            <a:ext cx="0" cy="4053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"/>
          <p:cNvCxnSpPr/>
          <p:nvPr/>
        </p:nvCxnSpPr>
        <p:spPr>
          <a:xfrm flipH="1">
            <a:off x="4572000" y="4086364"/>
            <a:ext cx="18722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 de flecha"/>
          <p:cNvCxnSpPr/>
          <p:nvPr/>
        </p:nvCxnSpPr>
        <p:spPr>
          <a:xfrm flipV="1">
            <a:off x="5796136" y="2852936"/>
            <a:ext cx="0" cy="10487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CuadroTexto"/>
          <p:cNvSpPr txBox="1"/>
          <p:nvPr/>
        </p:nvSpPr>
        <p:spPr>
          <a:xfrm>
            <a:off x="4932040" y="2204864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Beneficios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extraordinarios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7636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40 Rectángulo"/>
          <p:cNvSpPr/>
          <p:nvPr/>
        </p:nvSpPr>
        <p:spPr>
          <a:xfrm>
            <a:off x="4608004" y="4005064"/>
            <a:ext cx="1692188" cy="216024"/>
          </a:xfrm>
          <a:prstGeom prst="rect">
            <a:avLst/>
          </a:prstGeom>
          <a:solidFill>
            <a:schemeClr val="tx2">
              <a:lumMod val="25000"/>
              <a:lumOff val="7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Equilibrio</a:t>
            </a:r>
            <a:r>
              <a:rPr lang="en-US" sz="3600" dirty="0" smtClean="0"/>
              <a:t> a </a:t>
            </a:r>
            <a:r>
              <a:rPr lang="en-US" sz="3600" dirty="0" err="1" smtClean="0"/>
              <a:t>corto</a:t>
            </a:r>
            <a:r>
              <a:rPr lang="en-US" sz="3600" dirty="0" smtClean="0"/>
              <a:t> </a:t>
            </a:r>
            <a:r>
              <a:rPr lang="en-US" sz="3600" dirty="0" err="1" smtClean="0"/>
              <a:t>plazo</a:t>
            </a:r>
            <a:r>
              <a:rPr lang="en-US" sz="3600" dirty="0" smtClean="0"/>
              <a:t> con </a:t>
            </a:r>
            <a:r>
              <a:rPr lang="en-US" sz="3600" dirty="0" err="1" smtClean="0"/>
              <a:t>beneficios</a:t>
            </a:r>
            <a:endParaRPr lang="en-US" sz="3600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827584" y="2420888"/>
            <a:ext cx="0" cy="252028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827584" y="4941168"/>
            <a:ext cx="3096344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>
            <a:off x="4572000" y="2420888"/>
            <a:ext cx="0" cy="25922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/>
        </p:nvCxnSpPr>
        <p:spPr>
          <a:xfrm>
            <a:off x="4572000" y="5013176"/>
            <a:ext cx="3456384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827584" y="2852936"/>
            <a:ext cx="2232248" cy="165618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 flipV="1">
            <a:off x="827584" y="2708920"/>
            <a:ext cx="2232248" cy="18002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827584" y="3645024"/>
            <a:ext cx="7200800" cy="360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Forma libre"/>
          <p:cNvSpPr/>
          <p:nvPr/>
        </p:nvSpPr>
        <p:spPr>
          <a:xfrm rot="9973285">
            <a:off x="4777858" y="2717302"/>
            <a:ext cx="2656573" cy="2049638"/>
          </a:xfrm>
          <a:custGeom>
            <a:avLst/>
            <a:gdLst>
              <a:gd name="connsiteX0" fmla="*/ 0 w 2656573"/>
              <a:gd name="connsiteY0" fmla="*/ 2049638 h 2049638"/>
              <a:gd name="connsiteX1" fmla="*/ 2117558 w 2656573"/>
              <a:gd name="connsiteY1" fmla="*/ 9082 h 2049638"/>
              <a:gd name="connsiteX2" fmla="*/ 2656573 w 2656573"/>
              <a:gd name="connsiteY2" fmla="*/ 1250741 h 2049638"/>
              <a:gd name="connsiteX3" fmla="*/ 2656573 w 2656573"/>
              <a:gd name="connsiteY3" fmla="*/ 1250741 h 2049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56573" h="2049638">
                <a:moveTo>
                  <a:pt x="0" y="2049638"/>
                </a:moveTo>
                <a:cubicBezTo>
                  <a:pt x="837398" y="1095934"/>
                  <a:pt x="1674796" y="142231"/>
                  <a:pt x="2117558" y="9082"/>
                </a:cubicBezTo>
                <a:cubicBezTo>
                  <a:pt x="2560320" y="-124068"/>
                  <a:pt x="2656573" y="1250741"/>
                  <a:pt x="2656573" y="1250741"/>
                </a:cubicBezTo>
                <a:lnTo>
                  <a:pt x="2656573" y="1250741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19 CuadroTexto"/>
          <p:cNvSpPr txBox="1"/>
          <p:nvPr/>
        </p:nvSpPr>
        <p:spPr>
          <a:xfrm>
            <a:off x="2843808" y="234888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</a:t>
            </a:r>
            <a:endParaRPr lang="en-US" dirty="0"/>
          </a:p>
        </p:txBody>
      </p:sp>
      <p:sp>
        <p:nvSpPr>
          <p:cNvPr id="22" name="21 CuadroTexto"/>
          <p:cNvSpPr txBox="1"/>
          <p:nvPr/>
        </p:nvSpPr>
        <p:spPr>
          <a:xfrm>
            <a:off x="2843808" y="4499828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cxnSp>
        <p:nvCxnSpPr>
          <p:cNvPr id="24" name="23 Conector recto"/>
          <p:cNvCxnSpPr/>
          <p:nvPr/>
        </p:nvCxnSpPr>
        <p:spPr>
          <a:xfrm>
            <a:off x="4572000" y="3681028"/>
            <a:ext cx="3456384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CuadroTexto"/>
          <p:cNvSpPr txBox="1"/>
          <p:nvPr/>
        </p:nvSpPr>
        <p:spPr>
          <a:xfrm>
            <a:off x="539552" y="227687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26" name="25 CuadroTexto"/>
          <p:cNvSpPr txBox="1"/>
          <p:nvPr/>
        </p:nvSpPr>
        <p:spPr>
          <a:xfrm>
            <a:off x="3419872" y="4859868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sp>
        <p:nvSpPr>
          <p:cNvPr id="27" name="26 CuadroTexto"/>
          <p:cNvSpPr txBox="1"/>
          <p:nvPr/>
        </p:nvSpPr>
        <p:spPr>
          <a:xfrm>
            <a:off x="3923928" y="213285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P, </a:t>
            </a:r>
            <a:r>
              <a:rPr lang="en-US" dirty="0" err="1" smtClean="0"/>
              <a:t>Costes</a:t>
            </a:r>
            <a:endParaRPr lang="en-US" dirty="0"/>
          </a:p>
        </p:txBody>
      </p:sp>
      <p:sp>
        <p:nvSpPr>
          <p:cNvPr id="28" name="27 CuadroTexto"/>
          <p:cNvSpPr txBox="1"/>
          <p:nvPr/>
        </p:nvSpPr>
        <p:spPr>
          <a:xfrm>
            <a:off x="7452320" y="4941168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sp>
        <p:nvSpPr>
          <p:cNvPr id="29" name="28 CuadroTexto"/>
          <p:cNvSpPr txBox="1"/>
          <p:nvPr/>
        </p:nvSpPr>
        <p:spPr>
          <a:xfrm>
            <a:off x="1835696" y="1718951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Mercado</a:t>
            </a:r>
            <a:endParaRPr lang="en-US" dirty="0"/>
          </a:p>
        </p:txBody>
      </p:sp>
      <p:sp>
        <p:nvSpPr>
          <p:cNvPr id="30" name="29 CuadroTexto"/>
          <p:cNvSpPr txBox="1"/>
          <p:nvPr/>
        </p:nvSpPr>
        <p:spPr>
          <a:xfrm>
            <a:off x="6012160" y="177281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Firm</a:t>
            </a:r>
            <a:endParaRPr lang="en-US" dirty="0"/>
          </a:p>
        </p:txBody>
      </p:sp>
      <p:sp>
        <p:nvSpPr>
          <p:cNvPr id="31" name="30 CuadroTexto"/>
          <p:cNvSpPr txBox="1"/>
          <p:nvPr/>
        </p:nvSpPr>
        <p:spPr>
          <a:xfrm>
            <a:off x="7092280" y="234888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CMg</a:t>
            </a:r>
            <a:endParaRPr lang="en-US" dirty="0"/>
          </a:p>
        </p:txBody>
      </p:sp>
      <p:sp>
        <p:nvSpPr>
          <p:cNvPr id="32" name="31 CuadroTexto"/>
          <p:cNvSpPr txBox="1"/>
          <p:nvPr/>
        </p:nvSpPr>
        <p:spPr>
          <a:xfrm>
            <a:off x="2123728" y="5723964"/>
            <a:ext cx="59046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Si hay </a:t>
            </a:r>
            <a:r>
              <a:rPr lang="en-US" b="1" dirty="0" err="1" smtClean="0">
                <a:solidFill>
                  <a:srgbClr val="0070C0"/>
                </a:solidFill>
              </a:rPr>
              <a:t>nuevas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empresas</a:t>
            </a:r>
            <a:r>
              <a:rPr lang="en-US" b="1" dirty="0" smtClean="0">
                <a:solidFill>
                  <a:srgbClr val="0070C0"/>
                </a:solidFill>
              </a:rPr>
              <a:t> que </a:t>
            </a:r>
            <a:r>
              <a:rPr lang="en-US" b="1" dirty="0" err="1" smtClean="0">
                <a:solidFill>
                  <a:srgbClr val="0070C0"/>
                </a:solidFill>
              </a:rPr>
              <a:t>entran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en</a:t>
            </a:r>
            <a:r>
              <a:rPr lang="en-US" b="1" dirty="0" smtClean="0">
                <a:solidFill>
                  <a:srgbClr val="0070C0"/>
                </a:solidFill>
              </a:rPr>
              <a:t> el </a:t>
            </a:r>
            <a:r>
              <a:rPr lang="en-US" b="1" dirty="0" err="1" smtClean="0">
                <a:solidFill>
                  <a:srgbClr val="0070C0"/>
                </a:solidFill>
              </a:rPr>
              <a:t>mercado</a:t>
            </a:r>
            <a:r>
              <a:rPr lang="en-US" b="1" dirty="0" smtClean="0">
                <a:solidFill>
                  <a:srgbClr val="0070C0"/>
                </a:solidFill>
              </a:rPr>
              <a:t>, la </a:t>
            </a:r>
            <a:r>
              <a:rPr lang="en-US" b="1" dirty="0" err="1" smtClean="0">
                <a:solidFill>
                  <a:srgbClr val="0070C0"/>
                </a:solidFill>
              </a:rPr>
              <a:t>oferta</a:t>
            </a:r>
            <a:r>
              <a:rPr lang="en-US" b="1" dirty="0" smtClean="0">
                <a:solidFill>
                  <a:srgbClr val="0070C0"/>
                </a:solidFill>
              </a:rPr>
              <a:t> se </a:t>
            </a:r>
            <a:r>
              <a:rPr lang="en-US" b="1" dirty="0" err="1" smtClean="0">
                <a:solidFill>
                  <a:srgbClr val="0070C0"/>
                </a:solidFill>
              </a:rPr>
              <a:t>desplaza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hacia</a:t>
            </a:r>
            <a:r>
              <a:rPr lang="en-US" b="1" dirty="0" smtClean="0">
                <a:solidFill>
                  <a:srgbClr val="0070C0"/>
                </a:solidFill>
              </a:rPr>
              <a:t> mayor </a:t>
            </a:r>
            <a:r>
              <a:rPr lang="en-US" b="1" dirty="0" err="1" smtClean="0">
                <a:solidFill>
                  <a:srgbClr val="0070C0"/>
                </a:solidFill>
              </a:rPr>
              <a:t>cantidad</a:t>
            </a:r>
            <a:r>
              <a:rPr lang="en-US" b="1" dirty="0" smtClean="0">
                <a:solidFill>
                  <a:srgbClr val="0070C0"/>
                </a:solidFill>
              </a:rPr>
              <a:t>, </a:t>
            </a:r>
            <a:r>
              <a:rPr lang="en-US" b="1" dirty="0" err="1" smtClean="0">
                <a:solidFill>
                  <a:srgbClr val="0070C0"/>
                </a:solidFill>
              </a:rPr>
              <a:t>los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precios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bajan</a:t>
            </a:r>
            <a:r>
              <a:rPr lang="en-US" b="1" dirty="0" smtClean="0">
                <a:solidFill>
                  <a:srgbClr val="0070C0"/>
                </a:solidFill>
              </a:rPr>
              <a:t> y </a:t>
            </a:r>
            <a:r>
              <a:rPr lang="en-US" b="1" dirty="0" err="1" smtClean="0">
                <a:solidFill>
                  <a:srgbClr val="0070C0"/>
                </a:solidFill>
              </a:rPr>
              <a:t>también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los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beneficios</a:t>
            </a:r>
            <a:r>
              <a:rPr lang="en-US" b="1" dirty="0" smtClean="0">
                <a:solidFill>
                  <a:srgbClr val="0070C0"/>
                </a:solidFill>
              </a:rPr>
              <a:t> de </a:t>
            </a:r>
            <a:r>
              <a:rPr lang="en-US" b="1" dirty="0" err="1" smtClean="0">
                <a:solidFill>
                  <a:srgbClr val="0070C0"/>
                </a:solidFill>
              </a:rPr>
              <a:t>cada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empresa</a:t>
            </a:r>
            <a:r>
              <a:rPr lang="en-US" b="1" dirty="0" smtClean="0">
                <a:solidFill>
                  <a:srgbClr val="0070C0"/>
                </a:solidFill>
              </a:rPr>
              <a:t> que opera </a:t>
            </a:r>
            <a:r>
              <a:rPr lang="en-US" b="1" dirty="0" err="1" smtClean="0">
                <a:solidFill>
                  <a:srgbClr val="0070C0"/>
                </a:solidFill>
              </a:rPr>
              <a:t>en</a:t>
            </a:r>
            <a:r>
              <a:rPr lang="en-US" b="1" dirty="0" smtClean="0">
                <a:solidFill>
                  <a:srgbClr val="0070C0"/>
                </a:solidFill>
              </a:rPr>
              <a:t> el </a:t>
            </a:r>
            <a:r>
              <a:rPr lang="en-US" b="1" dirty="0" err="1" smtClean="0">
                <a:solidFill>
                  <a:srgbClr val="0070C0"/>
                </a:solidFill>
              </a:rPr>
              <a:t>mercado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3" name="32 CuadroTexto"/>
          <p:cNvSpPr txBox="1"/>
          <p:nvPr/>
        </p:nvSpPr>
        <p:spPr>
          <a:xfrm>
            <a:off x="7668344" y="335699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P=</a:t>
            </a:r>
            <a:r>
              <a:rPr lang="en-US" dirty="0" err="1" smtClean="0"/>
              <a:t>IMe</a:t>
            </a:r>
            <a:r>
              <a:rPr lang="en-US" dirty="0" smtClean="0"/>
              <a:t>=</a:t>
            </a:r>
            <a:r>
              <a:rPr lang="en-US" dirty="0" err="1" smtClean="0"/>
              <a:t>IMg</a:t>
            </a:r>
            <a:endParaRPr lang="en-US" dirty="0"/>
          </a:p>
        </p:txBody>
      </p:sp>
      <p:sp>
        <p:nvSpPr>
          <p:cNvPr id="4" name="3 Forma libre"/>
          <p:cNvSpPr/>
          <p:nvPr/>
        </p:nvSpPr>
        <p:spPr>
          <a:xfrm rot="21352732">
            <a:off x="5302582" y="3073422"/>
            <a:ext cx="2176378" cy="1340872"/>
          </a:xfrm>
          <a:custGeom>
            <a:avLst/>
            <a:gdLst>
              <a:gd name="connsiteX0" fmla="*/ 0 w 2176378"/>
              <a:gd name="connsiteY0" fmla="*/ 41417 h 1340872"/>
              <a:gd name="connsiteX1" fmla="*/ 625642 w 2176378"/>
              <a:gd name="connsiteY1" fmla="*/ 1340827 h 1340872"/>
              <a:gd name="connsiteX2" fmla="*/ 2069431 w 2176378"/>
              <a:gd name="connsiteY2" fmla="*/ 89543 h 1340872"/>
              <a:gd name="connsiteX3" fmla="*/ 2069431 w 2176378"/>
              <a:gd name="connsiteY3" fmla="*/ 99168 h 1340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76378" h="1340872">
                <a:moveTo>
                  <a:pt x="0" y="41417"/>
                </a:moveTo>
                <a:cubicBezTo>
                  <a:pt x="140368" y="687111"/>
                  <a:pt x="280737" y="1332806"/>
                  <a:pt x="625642" y="1340827"/>
                </a:cubicBezTo>
                <a:cubicBezTo>
                  <a:pt x="970547" y="1348848"/>
                  <a:pt x="1828800" y="296486"/>
                  <a:pt x="2069431" y="89543"/>
                </a:cubicBezTo>
                <a:cubicBezTo>
                  <a:pt x="2310062" y="-117400"/>
                  <a:pt x="2069431" y="99168"/>
                  <a:pt x="2069431" y="9916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33 CuadroTexto"/>
          <p:cNvSpPr txBox="1"/>
          <p:nvPr/>
        </p:nvSpPr>
        <p:spPr>
          <a:xfrm>
            <a:off x="7308304" y="291565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CMe</a:t>
            </a:r>
            <a:endParaRPr lang="en-US" dirty="0"/>
          </a:p>
        </p:txBody>
      </p:sp>
      <p:cxnSp>
        <p:nvCxnSpPr>
          <p:cNvPr id="18" name="17 Conector recto de flecha"/>
          <p:cNvCxnSpPr/>
          <p:nvPr/>
        </p:nvCxnSpPr>
        <p:spPr>
          <a:xfrm flipV="1">
            <a:off x="5796136" y="2956302"/>
            <a:ext cx="0" cy="11567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CuadroTexto"/>
          <p:cNvSpPr txBox="1"/>
          <p:nvPr/>
        </p:nvSpPr>
        <p:spPr>
          <a:xfrm>
            <a:off x="4932040" y="2278613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Beneficios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Extraordinarios</a:t>
            </a:r>
            <a:endParaRPr lang="en-US" b="1" dirty="0">
              <a:solidFill>
                <a:srgbClr val="0070C0"/>
              </a:solidFill>
            </a:endParaRPr>
          </a:p>
        </p:txBody>
      </p:sp>
      <p:cxnSp>
        <p:nvCxnSpPr>
          <p:cNvPr id="36" name="35 Conector recto"/>
          <p:cNvCxnSpPr/>
          <p:nvPr/>
        </p:nvCxnSpPr>
        <p:spPr>
          <a:xfrm flipV="1">
            <a:off x="1259632" y="3140968"/>
            <a:ext cx="2232248" cy="18002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Conector recto de flecha"/>
          <p:cNvCxnSpPr/>
          <p:nvPr/>
        </p:nvCxnSpPr>
        <p:spPr>
          <a:xfrm>
            <a:off x="2519772" y="3100318"/>
            <a:ext cx="396044" cy="4006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>
            <a:off x="2375756" y="4005064"/>
            <a:ext cx="3924436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37 Conector recto"/>
          <p:cNvCxnSpPr/>
          <p:nvPr/>
        </p:nvCxnSpPr>
        <p:spPr>
          <a:xfrm>
            <a:off x="6300192" y="4005064"/>
            <a:ext cx="0" cy="21602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39 Conector recto"/>
          <p:cNvCxnSpPr/>
          <p:nvPr/>
        </p:nvCxnSpPr>
        <p:spPr>
          <a:xfrm flipH="1">
            <a:off x="4572000" y="4221088"/>
            <a:ext cx="1728192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41 Conector recto"/>
          <p:cNvCxnSpPr/>
          <p:nvPr/>
        </p:nvCxnSpPr>
        <p:spPr>
          <a:xfrm>
            <a:off x="4572000" y="4005064"/>
            <a:ext cx="3456384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42 CuadroTexto"/>
          <p:cNvSpPr txBox="1"/>
          <p:nvPr/>
        </p:nvSpPr>
        <p:spPr>
          <a:xfrm>
            <a:off x="7820744" y="399577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P’</a:t>
            </a:r>
            <a:endParaRPr lang="en-US" dirty="0"/>
          </a:p>
        </p:txBody>
      </p:sp>
      <p:sp>
        <p:nvSpPr>
          <p:cNvPr id="37" name="36 CuadroTexto"/>
          <p:cNvSpPr txBox="1"/>
          <p:nvPr/>
        </p:nvSpPr>
        <p:spPr>
          <a:xfrm>
            <a:off x="3203848" y="285293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1397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Equilibrio</a:t>
            </a:r>
            <a:r>
              <a:rPr lang="en-US" sz="3600" dirty="0" smtClean="0"/>
              <a:t> a largo </a:t>
            </a:r>
            <a:r>
              <a:rPr lang="en-US" sz="3600" dirty="0" err="1" smtClean="0"/>
              <a:t>plazo</a:t>
            </a:r>
            <a:endParaRPr lang="en-US" sz="3600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827584" y="2420888"/>
            <a:ext cx="0" cy="252028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827584" y="4941168"/>
            <a:ext cx="3096344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>
            <a:off x="4572000" y="2420888"/>
            <a:ext cx="0" cy="25922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/>
        </p:nvCxnSpPr>
        <p:spPr>
          <a:xfrm>
            <a:off x="4572000" y="5013176"/>
            <a:ext cx="3456384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827584" y="2852936"/>
            <a:ext cx="2448272" cy="183155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 flipV="1">
            <a:off x="827584" y="2708920"/>
            <a:ext cx="2232248" cy="18002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827584" y="3645024"/>
            <a:ext cx="7200800" cy="36004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Forma libre"/>
          <p:cNvSpPr/>
          <p:nvPr/>
        </p:nvSpPr>
        <p:spPr>
          <a:xfrm rot="9973285">
            <a:off x="4728153" y="2717302"/>
            <a:ext cx="2656573" cy="2049638"/>
          </a:xfrm>
          <a:custGeom>
            <a:avLst/>
            <a:gdLst>
              <a:gd name="connsiteX0" fmla="*/ 0 w 2656573"/>
              <a:gd name="connsiteY0" fmla="*/ 2049638 h 2049638"/>
              <a:gd name="connsiteX1" fmla="*/ 2117558 w 2656573"/>
              <a:gd name="connsiteY1" fmla="*/ 9082 h 2049638"/>
              <a:gd name="connsiteX2" fmla="*/ 2656573 w 2656573"/>
              <a:gd name="connsiteY2" fmla="*/ 1250741 h 2049638"/>
              <a:gd name="connsiteX3" fmla="*/ 2656573 w 2656573"/>
              <a:gd name="connsiteY3" fmla="*/ 1250741 h 2049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56573" h="2049638">
                <a:moveTo>
                  <a:pt x="0" y="2049638"/>
                </a:moveTo>
                <a:cubicBezTo>
                  <a:pt x="837398" y="1095934"/>
                  <a:pt x="1674796" y="142231"/>
                  <a:pt x="2117558" y="9082"/>
                </a:cubicBezTo>
                <a:cubicBezTo>
                  <a:pt x="2560320" y="-124068"/>
                  <a:pt x="2656573" y="1250741"/>
                  <a:pt x="2656573" y="1250741"/>
                </a:cubicBezTo>
                <a:lnTo>
                  <a:pt x="2656573" y="1250741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19 CuadroTexto"/>
          <p:cNvSpPr txBox="1"/>
          <p:nvPr/>
        </p:nvSpPr>
        <p:spPr>
          <a:xfrm>
            <a:off x="2843808" y="234888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</a:t>
            </a:r>
            <a:endParaRPr lang="en-US" dirty="0"/>
          </a:p>
        </p:txBody>
      </p:sp>
      <p:sp>
        <p:nvSpPr>
          <p:cNvPr id="22" name="21 CuadroTexto"/>
          <p:cNvSpPr txBox="1"/>
          <p:nvPr/>
        </p:nvSpPr>
        <p:spPr>
          <a:xfrm>
            <a:off x="3275856" y="4547228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cxnSp>
        <p:nvCxnSpPr>
          <p:cNvPr id="24" name="23 Conector recto"/>
          <p:cNvCxnSpPr/>
          <p:nvPr/>
        </p:nvCxnSpPr>
        <p:spPr>
          <a:xfrm>
            <a:off x="4572000" y="3681028"/>
            <a:ext cx="3456384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CuadroTexto"/>
          <p:cNvSpPr txBox="1"/>
          <p:nvPr/>
        </p:nvSpPr>
        <p:spPr>
          <a:xfrm>
            <a:off x="539552" y="227687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26" name="25 CuadroTexto"/>
          <p:cNvSpPr txBox="1"/>
          <p:nvPr/>
        </p:nvSpPr>
        <p:spPr>
          <a:xfrm>
            <a:off x="3419872" y="493187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sp>
        <p:nvSpPr>
          <p:cNvPr id="27" name="26 CuadroTexto"/>
          <p:cNvSpPr txBox="1"/>
          <p:nvPr/>
        </p:nvSpPr>
        <p:spPr>
          <a:xfrm>
            <a:off x="3923928" y="213285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P, </a:t>
            </a:r>
            <a:r>
              <a:rPr lang="en-US" dirty="0" err="1" smtClean="0"/>
              <a:t>Costes</a:t>
            </a:r>
            <a:endParaRPr lang="en-US" dirty="0"/>
          </a:p>
        </p:txBody>
      </p:sp>
      <p:sp>
        <p:nvSpPr>
          <p:cNvPr id="28" name="27 CuadroTexto"/>
          <p:cNvSpPr txBox="1"/>
          <p:nvPr/>
        </p:nvSpPr>
        <p:spPr>
          <a:xfrm>
            <a:off x="7452320" y="4941168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sp>
        <p:nvSpPr>
          <p:cNvPr id="29" name="28 CuadroTexto"/>
          <p:cNvSpPr txBox="1"/>
          <p:nvPr/>
        </p:nvSpPr>
        <p:spPr>
          <a:xfrm>
            <a:off x="1835696" y="177281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MERCADO</a:t>
            </a:r>
            <a:endParaRPr lang="en-US" dirty="0"/>
          </a:p>
        </p:txBody>
      </p:sp>
      <p:sp>
        <p:nvSpPr>
          <p:cNvPr id="30" name="29 CuadroTexto"/>
          <p:cNvSpPr txBox="1"/>
          <p:nvPr/>
        </p:nvSpPr>
        <p:spPr>
          <a:xfrm>
            <a:off x="6012160" y="177281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EMPRESA</a:t>
            </a:r>
            <a:endParaRPr lang="en-US" dirty="0"/>
          </a:p>
        </p:txBody>
      </p:sp>
      <p:sp>
        <p:nvSpPr>
          <p:cNvPr id="31" name="30 CuadroTexto"/>
          <p:cNvSpPr txBox="1"/>
          <p:nvPr/>
        </p:nvSpPr>
        <p:spPr>
          <a:xfrm>
            <a:off x="7092280" y="234888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CMg</a:t>
            </a:r>
            <a:endParaRPr lang="en-US" dirty="0"/>
          </a:p>
        </p:txBody>
      </p:sp>
      <p:sp>
        <p:nvSpPr>
          <p:cNvPr id="32" name="31 CuadroTexto"/>
          <p:cNvSpPr txBox="1"/>
          <p:nvPr/>
        </p:nvSpPr>
        <p:spPr>
          <a:xfrm>
            <a:off x="1331640" y="5373216"/>
            <a:ext cx="69847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0070C0"/>
                </a:solidFill>
              </a:rPr>
              <a:t>En</a:t>
            </a:r>
            <a:r>
              <a:rPr lang="en-US" b="1" dirty="0" smtClean="0">
                <a:solidFill>
                  <a:srgbClr val="0070C0"/>
                </a:solidFill>
              </a:rPr>
              <a:t> el largo </a:t>
            </a:r>
            <a:r>
              <a:rPr lang="en-US" b="1" dirty="0" err="1" smtClean="0">
                <a:solidFill>
                  <a:srgbClr val="0070C0"/>
                </a:solidFill>
              </a:rPr>
              <a:t>plazo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siguen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entrando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nuevas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empresas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mientras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haya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beneficios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extraordinarios</a:t>
            </a:r>
            <a:r>
              <a:rPr lang="en-US" b="1" dirty="0" smtClean="0">
                <a:solidFill>
                  <a:srgbClr val="0070C0"/>
                </a:solidFill>
              </a:rPr>
              <a:t>. </a:t>
            </a:r>
            <a:r>
              <a:rPr lang="en-US" b="1" dirty="0" smtClean="0">
                <a:solidFill>
                  <a:srgbClr val="0070C0"/>
                </a:solidFill>
              </a:rPr>
              <a:t>Al final del </a:t>
            </a:r>
            <a:r>
              <a:rPr lang="en-US" b="1" dirty="0" err="1" smtClean="0">
                <a:solidFill>
                  <a:srgbClr val="0070C0"/>
                </a:solidFill>
              </a:rPr>
              <a:t>prceso</a:t>
            </a:r>
            <a:r>
              <a:rPr lang="en-US" b="1" dirty="0" smtClean="0">
                <a:solidFill>
                  <a:srgbClr val="0070C0"/>
                </a:solidFill>
              </a:rPr>
              <a:t> las </a:t>
            </a:r>
            <a:r>
              <a:rPr lang="en-US" b="1" dirty="0" err="1" smtClean="0">
                <a:solidFill>
                  <a:srgbClr val="0070C0"/>
                </a:solidFill>
              </a:rPr>
              <a:t>empresas</a:t>
            </a:r>
            <a:r>
              <a:rPr lang="en-US" b="1" dirty="0" smtClean="0">
                <a:solidFill>
                  <a:srgbClr val="0070C0"/>
                </a:solidFill>
              </a:rPr>
              <a:t> que </a:t>
            </a:r>
            <a:r>
              <a:rPr lang="en-US" b="1" dirty="0" err="1" smtClean="0">
                <a:solidFill>
                  <a:srgbClr val="0070C0"/>
                </a:solidFill>
              </a:rPr>
              <a:t>operan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en</a:t>
            </a:r>
            <a:r>
              <a:rPr lang="en-US" b="1" dirty="0" smtClean="0">
                <a:solidFill>
                  <a:srgbClr val="0070C0"/>
                </a:solidFill>
              </a:rPr>
              <a:t> el </a:t>
            </a:r>
            <a:r>
              <a:rPr lang="en-US" b="1" dirty="0" err="1" smtClean="0">
                <a:solidFill>
                  <a:srgbClr val="0070C0"/>
                </a:solidFill>
              </a:rPr>
              <a:t>mercado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producen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en</a:t>
            </a:r>
            <a:r>
              <a:rPr lang="en-US" b="1" dirty="0" smtClean="0">
                <a:solidFill>
                  <a:srgbClr val="0070C0"/>
                </a:solidFill>
              </a:rPr>
              <a:t> el </a:t>
            </a:r>
            <a:r>
              <a:rPr lang="en-US" b="1" dirty="0" err="1" smtClean="0">
                <a:solidFill>
                  <a:srgbClr val="0070C0"/>
                </a:solidFill>
              </a:rPr>
              <a:t>punto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en</a:t>
            </a:r>
            <a:r>
              <a:rPr lang="en-US" b="1" dirty="0" smtClean="0">
                <a:solidFill>
                  <a:srgbClr val="0070C0"/>
                </a:solidFill>
              </a:rPr>
              <a:t> el que el </a:t>
            </a:r>
            <a:r>
              <a:rPr lang="en-US" b="1" dirty="0" err="1" smtClean="0">
                <a:solidFill>
                  <a:srgbClr val="0070C0"/>
                </a:solidFill>
              </a:rPr>
              <a:t>beneficio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es</a:t>
            </a:r>
            <a:r>
              <a:rPr lang="en-US" b="1" dirty="0" smtClean="0">
                <a:solidFill>
                  <a:srgbClr val="0070C0"/>
                </a:solidFill>
              </a:rPr>
              <a:t> cero y la </a:t>
            </a:r>
            <a:r>
              <a:rPr lang="en-US" b="1" dirty="0" err="1" smtClean="0">
                <a:solidFill>
                  <a:srgbClr val="0070C0"/>
                </a:solidFill>
              </a:rPr>
              <a:t>curva</a:t>
            </a:r>
            <a:r>
              <a:rPr lang="en-US" b="1" dirty="0" smtClean="0">
                <a:solidFill>
                  <a:srgbClr val="0070C0"/>
                </a:solidFill>
              </a:rPr>
              <a:t> de </a:t>
            </a:r>
            <a:r>
              <a:rPr lang="en-US" b="1" dirty="0" err="1" smtClean="0">
                <a:solidFill>
                  <a:srgbClr val="0070C0"/>
                </a:solidFill>
              </a:rPr>
              <a:t>coste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medio</a:t>
            </a:r>
            <a:r>
              <a:rPr lang="en-US" b="1" dirty="0" smtClean="0">
                <a:solidFill>
                  <a:srgbClr val="0070C0"/>
                </a:solidFill>
              </a:rPr>
              <a:t> se </a:t>
            </a:r>
            <a:r>
              <a:rPr lang="en-US" b="1" dirty="0" err="1" smtClean="0">
                <a:solidFill>
                  <a:srgbClr val="0070C0"/>
                </a:solidFill>
              </a:rPr>
              <a:t>encuentra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en</a:t>
            </a:r>
            <a:r>
              <a:rPr lang="en-US" b="1" dirty="0" smtClean="0">
                <a:solidFill>
                  <a:srgbClr val="0070C0"/>
                </a:solidFill>
              </a:rPr>
              <a:t> el </a:t>
            </a:r>
            <a:r>
              <a:rPr lang="en-US" b="1" dirty="0" err="1" smtClean="0">
                <a:solidFill>
                  <a:srgbClr val="0070C0"/>
                </a:solidFill>
              </a:rPr>
              <a:t>mínimo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  <a:endParaRPr lang="en-US" b="1" dirty="0" smtClean="0">
              <a:solidFill>
                <a:srgbClr val="0070C0"/>
              </a:solidFill>
            </a:endParaRPr>
          </a:p>
          <a:p>
            <a:pPr algn="ctr"/>
            <a:r>
              <a:rPr lang="en-US" b="1" dirty="0" smtClean="0">
                <a:solidFill>
                  <a:srgbClr val="0070C0"/>
                </a:solidFill>
              </a:rPr>
              <a:t>P=</a:t>
            </a:r>
            <a:r>
              <a:rPr lang="en-US" b="1" dirty="0" err="1" smtClean="0">
                <a:solidFill>
                  <a:srgbClr val="0070C0"/>
                </a:solidFill>
              </a:rPr>
              <a:t>CMg</a:t>
            </a:r>
            <a:r>
              <a:rPr lang="en-US" b="1" dirty="0" smtClean="0">
                <a:solidFill>
                  <a:srgbClr val="0070C0"/>
                </a:solidFill>
              </a:rPr>
              <a:t>=</a:t>
            </a:r>
            <a:r>
              <a:rPr lang="en-US" b="1" dirty="0" err="1" smtClean="0">
                <a:solidFill>
                  <a:srgbClr val="0070C0"/>
                </a:solidFill>
              </a:rPr>
              <a:t>minCMe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3" name="32 CuadroTexto"/>
          <p:cNvSpPr txBox="1"/>
          <p:nvPr/>
        </p:nvSpPr>
        <p:spPr>
          <a:xfrm>
            <a:off x="7164288" y="3717032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P=</a:t>
            </a:r>
            <a:r>
              <a:rPr lang="en-US" dirty="0" err="1" smtClean="0"/>
              <a:t>IMe</a:t>
            </a:r>
            <a:r>
              <a:rPr lang="en-US" dirty="0" smtClean="0"/>
              <a:t>=</a:t>
            </a:r>
            <a:r>
              <a:rPr lang="en-US" dirty="0" err="1" smtClean="0"/>
              <a:t>IMg</a:t>
            </a:r>
            <a:endParaRPr lang="en-US" dirty="0"/>
          </a:p>
        </p:txBody>
      </p:sp>
      <p:sp>
        <p:nvSpPr>
          <p:cNvPr id="4" name="3 Forma libre"/>
          <p:cNvSpPr/>
          <p:nvPr/>
        </p:nvSpPr>
        <p:spPr>
          <a:xfrm rot="21352732">
            <a:off x="5302582" y="3073422"/>
            <a:ext cx="2176378" cy="1340872"/>
          </a:xfrm>
          <a:custGeom>
            <a:avLst/>
            <a:gdLst>
              <a:gd name="connsiteX0" fmla="*/ 0 w 2176378"/>
              <a:gd name="connsiteY0" fmla="*/ 41417 h 1340872"/>
              <a:gd name="connsiteX1" fmla="*/ 625642 w 2176378"/>
              <a:gd name="connsiteY1" fmla="*/ 1340827 h 1340872"/>
              <a:gd name="connsiteX2" fmla="*/ 2069431 w 2176378"/>
              <a:gd name="connsiteY2" fmla="*/ 89543 h 1340872"/>
              <a:gd name="connsiteX3" fmla="*/ 2069431 w 2176378"/>
              <a:gd name="connsiteY3" fmla="*/ 99168 h 1340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76378" h="1340872">
                <a:moveTo>
                  <a:pt x="0" y="41417"/>
                </a:moveTo>
                <a:cubicBezTo>
                  <a:pt x="140368" y="687111"/>
                  <a:pt x="280737" y="1332806"/>
                  <a:pt x="625642" y="1340827"/>
                </a:cubicBezTo>
                <a:cubicBezTo>
                  <a:pt x="970547" y="1348848"/>
                  <a:pt x="1828800" y="296486"/>
                  <a:pt x="2069431" y="89543"/>
                </a:cubicBezTo>
                <a:cubicBezTo>
                  <a:pt x="2310062" y="-117400"/>
                  <a:pt x="2069431" y="99168"/>
                  <a:pt x="2069431" y="9916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33 CuadroTexto"/>
          <p:cNvSpPr txBox="1"/>
          <p:nvPr/>
        </p:nvSpPr>
        <p:spPr>
          <a:xfrm>
            <a:off x="7308304" y="291565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CMe</a:t>
            </a:r>
            <a:endParaRPr lang="en-US" dirty="0"/>
          </a:p>
        </p:txBody>
      </p:sp>
      <p:cxnSp>
        <p:nvCxnSpPr>
          <p:cNvPr id="36" name="35 Conector recto"/>
          <p:cNvCxnSpPr/>
          <p:nvPr/>
        </p:nvCxnSpPr>
        <p:spPr>
          <a:xfrm flipV="1">
            <a:off x="2411760" y="3501008"/>
            <a:ext cx="1692188" cy="136815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Conector recto"/>
          <p:cNvCxnSpPr/>
          <p:nvPr/>
        </p:nvCxnSpPr>
        <p:spPr>
          <a:xfrm>
            <a:off x="2987824" y="4437112"/>
            <a:ext cx="1620180" cy="1350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37 CuadroTexto"/>
          <p:cNvSpPr txBox="1"/>
          <p:nvPr/>
        </p:nvSpPr>
        <p:spPr>
          <a:xfrm>
            <a:off x="3635896" y="313167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</a:t>
            </a:r>
            <a:r>
              <a:rPr lang="en-US" dirty="0" smtClean="0"/>
              <a:t>’</a:t>
            </a:r>
            <a:endParaRPr lang="en-US" dirty="0"/>
          </a:p>
        </p:txBody>
      </p:sp>
      <p:cxnSp>
        <p:nvCxnSpPr>
          <p:cNvPr id="39" name="38 Conector recto"/>
          <p:cNvCxnSpPr/>
          <p:nvPr/>
        </p:nvCxnSpPr>
        <p:spPr>
          <a:xfrm>
            <a:off x="4572000" y="4437112"/>
            <a:ext cx="3456384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41 Conector recto"/>
          <p:cNvCxnSpPr/>
          <p:nvPr/>
        </p:nvCxnSpPr>
        <p:spPr>
          <a:xfrm>
            <a:off x="5940152" y="4450612"/>
            <a:ext cx="0" cy="562564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43 Conector recto de flecha"/>
          <p:cNvCxnSpPr/>
          <p:nvPr/>
        </p:nvCxnSpPr>
        <p:spPr>
          <a:xfrm>
            <a:off x="2519772" y="3284984"/>
            <a:ext cx="756084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44 CuadroTexto"/>
          <p:cNvSpPr txBox="1"/>
          <p:nvPr/>
        </p:nvSpPr>
        <p:spPr>
          <a:xfrm>
            <a:off x="7740352" y="442782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6420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Berlin_DIW_2013</Template>
  <TotalTime>170</TotalTime>
  <Words>485</Words>
  <Application>Microsoft Office PowerPoint</Application>
  <PresentationFormat>Presentación en pantalla (4:3)</PresentationFormat>
  <Paragraphs>105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Intermedio</vt:lpstr>
      <vt:lpstr>Competencia perfecta</vt:lpstr>
      <vt:lpstr>En la clase anterior…</vt:lpstr>
      <vt:lpstr>Características de un mercado de competencia perfecta</vt:lpstr>
      <vt:lpstr>Competencia perfecta</vt:lpstr>
      <vt:lpstr>¿Por qué?</vt:lpstr>
      <vt:lpstr>La curva de oferta individual</vt:lpstr>
      <vt:lpstr>Equilibrio a corto plazo con beneficios</vt:lpstr>
      <vt:lpstr>Equilibrio a corto plazo con beneficios</vt:lpstr>
      <vt:lpstr>Equilibrio a largo plazo</vt:lpstr>
      <vt:lpstr>Ejemplo</vt:lpstr>
      <vt:lpstr>La competencia perfecta como un ideal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Perfect competition</dc:title>
  <dc:creator>JAC</dc:creator>
  <cp:lastModifiedBy>user</cp:lastModifiedBy>
  <cp:revision>11</cp:revision>
  <dcterms:created xsi:type="dcterms:W3CDTF">2015-03-21T22:20:56Z</dcterms:created>
  <dcterms:modified xsi:type="dcterms:W3CDTF">2016-03-16T12:52:33Z</dcterms:modified>
</cp:coreProperties>
</file>